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3" r:id="rId7"/>
    <p:sldId id="260" r:id="rId8"/>
    <p:sldId id="262" r:id="rId9"/>
    <p:sldId id="264" r:id="rId10"/>
    <p:sldId id="265" r:id="rId11"/>
    <p:sldId id="266" r:id="rId12"/>
    <p:sldId id="270" r:id="rId13"/>
    <p:sldId id="267" r:id="rId14"/>
    <p:sldId id="268" r:id="rId15"/>
    <p:sldId id="269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CF2789-40F0-CD43-4335-ABD6FA211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F309A22-AEC3-D9D3-6DDF-218C2C74BA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0400D06-DC0D-0EA9-9AEC-1F1FD9FA1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C54204-7775-B027-5732-FE1F9FFAD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791AAC-2662-45E0-53BF-F7C065232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7549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E5743F-67B2-E9CE-1498-BDD401140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6B59BF-A879-9EBF-5A8E-A45BB0270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99E6C1-EBDA-DF35-73C6-43ABC3F6C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0FC1F9-C102-1692-9B49-D0E55FADC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22114C-AC41-4AA1-F951-2700D5197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1348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B8D3D3-94C5-3492-0EC7-4B96B51D8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50BABC7-133D-050A-591B-490C97135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039873-96E8-672C-5CE3-483E24A27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280466-FE30-1E1A-A039-45E38C14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55E01A-EC8D-1762-1B37-2867F380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428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069D98-8553-1701-E64F-AAFF1F09F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655D4A-B82F-2737-1E99-C146097A5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102200F-93D4-855A-C894-362435299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45D6091-E5A7-8060-D0B1-414764EB8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82BE2D-5517-76C0-EF65-3DA377085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804EB24-1819-6A42-5FAB-9AA863DF1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172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8308DC-81A9-4D23-B80A-5257AB8B4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842DAAD-10D8-4BC0-6208-DDF1F89AB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FCA536D-E7A5-3C3A-388E-037C9490A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C89A0E5-635C-147B-B4F1-77B021D87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E707DFC-4CC5-278C-0581-BB6DEECCC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16F63D9-3F0D-5B59-DE82-1C5960FC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44ABE05-82D5-1739-9718-A646BFE3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A28B075-0857-D8C1-D1F5-30A0E29BB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6408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429FC0-8844-46FF-BF86-AC04B8B14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D26900-2EA9-43BD-3B37-BF02734C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9C452EE-A8A6-2B68-D98D-31A6AB081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77EF531-77E6-74A2-A4EC-02863D134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4660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DF51567-1286-C2A5-3522-9E1109EA4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024B1FA-7D64-3FB7-CCBA-68D989DD2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8FEB657-5ACF-3F55-DC9E-02DE7526A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0077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7BA02F-EF72-753D-BB2D-BF0E22D16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59B47-090E-109A-5B75-23E836970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799CD0F-D5EA-2B52-316E-77240B6ED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576A132-13F1-475C-9501-D4BB5A494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65E73FE-D1E0-3D21-2131-FFDB1412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32CE899-EE71-5F4E-4FE5-718BE250A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9910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673979-AADC-A54B-8001-E20ACDC47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0E35B13-8C13-1E29-3DA3-F20C89E58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1207E93-0F93-2029-3B3A-AFA25FC7C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73B0314-E629-9C01-C370-009966D6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4CA407F-F745-41CC-2301-294091B5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A0F5793-F254-D5E7-D276-49DF4BC7C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304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3BC08F-F5F3-86BB-E899-3CE980776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A643F68-795F-806B-A77B-049CB3B22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109ACC-C00C-C9AC-9D49-8ADA1B5B3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33B111-26B5-453A-F8C7-B59CA1BBF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071DBE-F366-598E-E33B-D17E76734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5122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4E33DC5-D0F7-7013-00B8-8A273AFF6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4DB7B23-038B-45F2-D24F-9EF6A79C26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44BD93-1937-F925-1ADA-E0272CEE6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B5A5E2-B186-A50B-A9B3-34ACD6E29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839FDA-3A90-5F12-C34C-D2A3622B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734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C13E5C8-DD0D-CB42-2C02-FB45A9234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977FE5A-7DBA-C6F8-1EBA-66EAE894E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B4645D-AF43-0593-7F3A-7F27B2035E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6E8B5-0E9D-4A70-8B0D-F19EBAC555E8}" type="datetimeFigureOut">
              <a:rPr lang="it-IT" smtClean="0"/>
              <a:t>16/11/2023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4E3107-98C1-9800-9B21-BCA05E97FD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C41A9D-2CF0-3272-CF5D-F76A3C457E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25870-675F-4219-BC84-CB609D885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1726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E7410F-C31A-732F-D9EE-79D7EB90B7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Piattaforma certificazione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2BB674D-3D53-BEF6-3245-2DD4AB2735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8526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E51AAD-7C14-C496-2CAE-A34A5E623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Soggetti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618D7B-FE4F-EDEC-90D5-41E235E3A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0309"/>
            <a:ext cx="10515600" cy="4351338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it-IT" sz="1800" dirty="0"/>
              <a:t>Imprese beneficiarie del credito d’imposta R&amp;S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it-IT" sz="1800" dirty="0"/>
              <a:t>Soggetti iscritti all’Albo dei certificatori – «Responsabili tecnici»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romanUcPeriod"/>
            </a:pPr>
            <a:r>
              <a:rPr lang="it-IT" sz="1800" dirty="0"/>
              <a:t>Persone fisiche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romanUcPeriod"/>
            </a:pPr>
            <a:r>
              <a:rPr lang="it-IT" sz="1800" dirty="0"/>
              <a:t>Società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romanUcPeriod"/>
            </a:pPr>
            <a:r>
              <a:rPr lang="it-IT" sz="1800" dirty="0"/>
              <a:t>Università statali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romanUcPeriod"/>
            </a:pPr>
            <a:r>
              <a:rPr lang="it-IT" sz="1800" dirty="0"/>
              <a:t>Enti pubblici di ricerca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romanUcPeriod"/>
            </a:pPr>
            <a:r>
              <a:rPr lang="it-IT" sz="1800" dirty="0"/>
              <a:t>Centri di trasferimento tecnologico in ambito industria 4.0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romanUcPeriod"/>
            </a:pPr>
            <a:r>
              <a:rPr lang="it-IT" sz="1800" dirty="0"/>
              <a:t>Centri di competenza ad alta specializzazione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romanUcPeriod"/>
            </a:pPr>
            <a:r>
              <a:rPr lang="it-IT" sz="1800" dirty="0"/>
              <a:t>Poli europei dell’innovazione digitale</a:t>
            </a:r>
          </a:p>
          <a:p>
            <a:pPr marL="971550" lvl="1" indent="-514350">
              <a:buFont typeface="+mj-lt"/>
              <a:buAutoNum type="romanUcPeriod"/>
            </a:pPr>
            <a:endParaRPr lang="it-IT" dirty="0"/>
          </a:p>
          <a:p>
            <a:pPr marL="971550" lvl="1" indent="-514350">
              <a:buFont typeface="+mj-lt"/>
              <a:buAutoNum type="romanUcPeriod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4843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E51AAD-7C14-C496-2CAE-A34A5E623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Obiettivi e Finalità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618D7B-FE4F-EDEC-90D5-41E235E3A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709"/>
            <a:ext cx="10515600" cy="4644254"/>
          </a:xfrm>
        </p:spPr>
        <p:txBody>
          <a:bodyPr>
            <a:normAutofit/>
          </a:bodyPr>
          <a:lstStyle/>
          <a:p>
            <a:pPr marL="427038" lvl="1" indent="-342900" algn="just">
              <a:lnSpc>
                <a:spcPct val="150000"/>
              </a:lnSpc>
            </a:pPr>
            <a:r>
              <a:rPr lang="it-IT" sz="1600" dirty="0"/>
              <a:t>Creare un ambiente nel quale le imprese beneficiarie del credito d’imposta per R&amp;S&amp;I possono poter certificare la loro attività, secondo le linee guida ministeriali, da parte dei Soggetti certificatori abilitati.</a:t>
            </a:r>
          </a:p>
          <a:p>
            <a:pPr marL="427038" lvl="1" indent="-342900" algn="just">
              <a:lnSpc>
                <a:spcPct val="150000"/>
              </a:lnSpc>
            </a:pPr>
            <a:endParaRPr lang="it-IT" sz="1600" dirty="0"/>
          </a:p>
          <a:p>
            <a:pPr marL="84138" lvl="1" indent="0" algn="just">
              <a:lnSpc>
                <a:spcPct val="150000"/>
              </a:lnSpc>
              <a:buNone/>
            </a:pPr>
            <a:r>
              <a:rPr lang="it-IT" sz="1600" dirty="0"/>
              <a:t>La piattaforma si propone di generare un matching tra:</a:t>
            </a:r>
          </a:p>
          <a:p>
            <a:pPr marL="84138" lvl="1" indent="0" algn="just">
              <a:lnSpc>
                <a:spcPct val="150000"/>
              </a:lnSpc>
              <a:buNone/>
            </a:pPr>
            <a:r>
              <a:rPr lang="it-IT" sz="1600" dirty="0"/>
              <a:t>- la «Domanda» rappresentata dai Soggetti beneficiari del credito d’imposta R&amp;S&amp;I che vogliono avere certezza della legittimità del credito d’imposta maturato;</a:t>
            </a:r>
          </a:p>
          <a:p>
            <a:pPr marL="84138" lvl="1" indent="0" algn="just">
              <a:lnSpc>
                <a:spcPct val="150000"/>
              </a:lnSpc>
              <a:buNone/>
            </a:pPr>
            <a:r>
              <a:rPr lang="it-IT" sz="1600" dirty="0"/>
              <a:t>- L’ «Offerta» data dai Soggetti abilitati alla Certificazione delle attività di R&amp;S&amp;I che mettono a disposizione la loro professionalità all’interno del proprio ambito di competenza.</a:t>
            </a:r>
          </a:p>
        </p:txBody>
      </p:sp>
    </p:spTree>
    <p:extLst>
      <p:ext uri="{BB962C8B-B14F-4D97-AF65-F5344CB8AC3E}">
        <p14:creationId xmlns:p14="http://schemas.microsoft.com/office/powerpoint/2010/main" val="1196987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Funzioni Piattaforma: sezione Imprese Beneficiarie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254DB2-DE2E-DDAC-AE5F-1853B7C37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1400" dirty="0"/>
              <a:t>La maschera della Piattaforma, lato «imprese beneficiarie», prevede i seguenti campi:</a:t>
            </a:r>
          </a:p>
          <a:p>
            <a:pPr marL="0" indent="0">
              <a:buNone/>
            </a:pPr>
            <a:endParaRPr lang="it-IT" sz="1400" dirty="0"/>
          </a:p>
          <a:p>
            <a:pPr>
              <a:buFont typeface="+mj-lt"/>
              <a:buAutoNum type="arabicPeriod"/>
            </a:pPr>
            <a:r>
              <a:rPr lang="it-IT" sz="1400" dirty="0"/>
              <a:t>Profilazione Impresa</a:t>
            </a:r>
          </a:p>
          <a:p>
            <a:pPr marL="228600" lvl="1">
              <a:lnSpc>
                <a:spcPct val="200000"/>
              </a:lnSpc>
              <a:buFont typeface="+mj-lt"/>
              <a:buAutoNum type="arabicPeriod" startAt="2"/>
            </a:pPr>
            <a:r>
              <a:rPr lang="it-IT" sz="1400" dirty="0"/>
              <a:t>Dati progetto</a:t>
            </a:r>
          </a:p>
          <a:p>
            <a:pPr marL="228600" lvl="1">
              <a:lnSpc>
                <a:spcPct val="200000"/>
              </a:lnSpc>
              <a:buFont typeface="+mj-lt"/>
              <a:buAutoNum type="arabicPeriod" startAt="3"/>
            </a:pPr>
            <a:r>
              <a:rPr lang="it-IT" sz="1400" dirty="0"/>
              <a:t>Upload documentale</a:t>
            </a:r>
          </a:p>
          <a:p>
            <a:pPr marL="228600" lvl="1">
              <a:lnSpc>
                <a:spcPct val="200000"/>
              </a:lnSpc>
              <a:buFont typeface="+mj-lt"/>
              <a:buAutoNum type="arabicPeriod" startAt="3"/>
            </a:pPr>
            <a:r>
              <a:rPr lang="it-IT" sz="1400" dirty="0"/>
              <a:t>Verifica Stato Avanzamento Lavori</a:t>
            </a:r>
          </a:p>
          <a:p>
            <a:pPr marL="228600" lvl="1">
              <a:lnSpc>
                <a:spcPct val="200000"/>
              </a:lnSpc>
              <a:buFont typeface="+mj-lt"/>
              <a:buAutoNum type="arabicPeriod" startAt="3"/>
            </a:pPr>
            <a:endParaRPr lang="it-IT" sz="1400" dirty="0"/>
          </a:p>
          <a:p>
            <a:pPr marL="457200" lvl="1" indent="0">
              <a:buNone/>
            </a:pPr>
            <a:endParaRPr lang="it-IT" sz="900" dirty="0"/>
          </a:p>
          <a:p>
            <a:pPr marL="0" lvl="1" indent="0">
              <a:buNone/>
            </a:pP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393844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Funzioni Piattaforma: sezione Imprese Beneficiarie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5B7A8061-8D19-F64B-F546-E1F86B1B4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526461"/>
              </p:ext>
            </p:extLst>
          </p:nvPr>
        </p:nvGraphicFramePr>
        <p:xfrm>
          <a:off x="838200" y="1690688"/>
          <a:ext cx="10303932" cy="43300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34644">
                  <a:extLst>
                    <a:ext uri="{9D8B030D-6E8A-4147-A177-3AD203B41FA5}">
                      <a16:colId xmlns:a16="http://schemas.microsoft.com/office/drawing/2014/main" val="1598857212"/>
                    </a:ext>
                  </a:extLst>
                </a:gridCol>
                <a:gridCol w="3434644">
                  <a:extLst>
                    <a:ext uri="{9D8B030D-6E8A-4147-A177-3AD203B41FA5}">
                      <a16:colId xmlns:a16="http://schemas.microsoft.com/office/drawing/2014/main" val="92357538"/>
                    </a:ext>
                  </a:extLst>
                </a:gridCol>
                <a:gridCol w="3434644">
                  <a:extLst>
                    <a:ext uri="{9D8B030D-6E8A-4147-A177-3AD203B41FA5}">
                      <a16:colId xmlns:a16="http://schemas.microsoft.com/office/drawing/2014/main" val="3682473901"/>
                    </a:ext>
                  </a:extLst>
                </a:gridCol>
              </a:tblGrid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Anagrafica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Dati sul progetto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Upload documentale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647599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Denominazione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Denominazione Progetto R&amp;S&amp;I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Relazione tecnica progetto R&amp;S&amp;I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413435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P.IVA e C.F.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Periodo d’imposta di riferimento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Time </a:t>
                      </a:r>
                      <a:r>
                        <a:rPr lang="it-IT" sz="1100" dirty="0" err="1"/>
                        <a:t>sheet</a:t>
                      </a:r>
                      <a:r>
                        <a:rPr lang="it-IT" sz="1100" dirty="0"/>
                        <a:t> personale impiegato in R&amp;S&amp;I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867020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Rappresentante legale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 «personale interno»: importo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Curriculum vitae Personale altamente qualificato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618082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PEC e mail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«personale titolare di rapporto autonomo»: importo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Certificazione dell’effettività delle spese rilasciata dal revisore legale dei conti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284260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Camera di Commercio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 «competenze tecniche»: Importo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Relazione rilasciata da soggetti commissionati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8090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Data iscrizione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«Attività commissionate – extra </a:t>
                      </a:r>
                      <a:r>
                        <a:rPr lang="it-IT" sz="1100" dirty="0" err="1"/>
                        <a:t>muros</a:t>
                      </a:r>
                      <a:r>
                        <a:rPr lang="it-IT" sz="1100" dirty="0"/>
                        <a:t>»: Importo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Contratti stipulati con terze parti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212452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/>
                        <a:t>Indirizzo Sede legale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«Quote di ammortamento per utilizzo beni strumentali»: Importo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Comunicazioni </a:t>
                      </a:r>
                      <a:r>
                        <a:rPr lang="it-IT" sz="1100" dirty="0" err="1"/>
                        <a:t>AdE</a:t>
                      </a:r>
                      <a:endParaRPr lang="it-IT" sz="11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080804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/>
                        <a:t>Forma giuridica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«Materiali e forniture»: importo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/>
                        <a:t>«Altro»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190711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Codice Ateco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Importo credito d’imposta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it-IT" sz="11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152183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it-IT" sz="11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it-IT" sz="11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it-IT" sz="11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621172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FD0025-A52D-A57C-5F6C-E315586146C9}"/>
              </a:ext>
            </a:extLst>
          </p:cNvPr>
          <p:cNvSpPr txBox="1"/>
          <p:nvPr/>
        </p:nvSpPr>
        <p:spPr>
          <a:xfrm>
            <a:off x="950976" y="5839968"/>
            <a:ext cx="871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Prevedere un’area di upload con e sezioni: relazione, certificazione, materiale ade, altro.</a:t>
            </a:r>
          </a:p>
        </p:txBody>
      </p:sp>
    </p:spTree>
    <p:extLst>
      <p:ext uri="{BB962C8B-B14F-4D97-AF65-F5344CB8AC3E}">
        <p14:creationId xmlns:p14="http://schemas.microsoft.com/office/powerpoint/2010/main" val="3973399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Funzioni Piattaforma: sezione Imprese Beneficiarie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FD0025-A52D-A57C-5F6C-E315586146C9}"/>
              </a:ext>
            </a:extLst>
          </p:cNvPr>
          <p:cNvSpPr txBox="1"/>
          <p:nvPr/>
        </p:nvSpPr>
        <p:spPr>
          <a:xfrm>
            <a:off x="838200" y="1690688"/>
            <a:ext cx="107320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L’impresa beneficiaria carica il progetto secondo una procedura guidata che raccoglie alcune informazioni (vedi tabella precedente).</a:t>
            </a:r>
          </a:p>
          <a:p>
            <a:pPr algn="just"/>
            <a:r>
              <a:rPr lang="it-IT" dirty="0"/>
              <a:t>L’impresa ed i progetti caricati saranno assegnati ad un gestore che avrà il compito di analizzare la documentazione minima richiesta dalla piattaforma. </a:t>
            </a:r>
          </a:p>
          <a:p>
            <a:pPr algn="just"/>
            <a:r>
              <a:rPr lang="it-IT" dirty="0"/>
              <a:t>Il gestore (che non coincide con il certificatore tecnico) dovrà valutare se il set documentale può </a:t>
            </a:r>
            <a:r>
              <a:rPr lang="it-IT" dirty="0" err="1"/>
              <a:t>gia</a:t>
            </a:r>
            <a:r>
              <a:rPr lang="it-IT" dirty="0"/>
              <a:t> valutato o meno dal tecnico certificatore.</a:t>
            </a:r>
          </a:p>
          <a:p>
            <a:pPr algn="just"/>
            <a:r>
              <a:rPr lang="it-IT" dirty="0"/>
              <a:t>In caso contrario (documentazione incompleta e/o scadente) produrrà una relazione sulle integrazioni e/o rettifiche da effettuare con l’indicazione di alcune note </a:t>
            </a:r>
            <a:r>
              <a:rPr lang="it-IT" dirty="0" err="1"/>
              <a:t>ecc</a:t>
            </a:r>
            <a:r>
              <a:rPr lang="it-IT" dirty="0"/>
              <a:t>…..</a:t>
            </a:r>
          </a:p>
          <a:p>
            <a:pPr algn="just"/>
            <a:r>
              <a:rPr lang="it-IT" dirty="0"/>
              <a:t>Superato questo step il progetto sarà caricato sull’area di input del certificatore scelto in base alla tipologia ed al settore specifico di competenza.</a:t>
            </a:r>
          </a:p>
          <a:p>
            <a:pPr algn="just"/>
            <a:r>
              <a:rPr lang="it-IT" dirty="0"/>
              <a:t>Il tecnico certificatore avrà una tabella di ingresso con i progetti da valutare la cui documentazione è stata preventivamente ordinata e valutata dal team del </a:t>
            </a:r>
            <a:r>
              <a:rPr lang="it-IT" dirty="0" err="1"/>
              <a:t>cosef</a:t>
            </a:r>
            <a:r>
              <a:rPr lang="it-IT" dirty="0"/>
              <a:t>.</a:t>
            </a:r>
          </a:p>
          <a:p>
            <a:pPr algn="just"/>
            <a:r>
              <a:rPr lang="it-IT" dirty="0"/>
              <a:t>IL precesso di certificazione si sviluppa secondo una procedura guidata «standardizzata» ospitata dalla piattaforma anche per facilitare il compito del tecnico uniformando il metodo ed il modello adottato.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40360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Funzioni Piattaforma: sezione Certificatore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254DB2-DE2E-DDAC-AE5F-1853B7C37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1400" dirty="0"/>
              <a:t>La maschera della Piattaforma, lato «Soggetto Certificatore», prevede i seguenti campi:</a:t>
            </a:r>
          </a:p>
          <a:p>
            <a:pPr marL="0" indent="0">
              <a:buNone/>
            </a:pPr>
            <a:endParaRPr lang="it-IT" sz="1400" dirty="0"/>
          </a:p>
          <a:p>
            <a:pPr>
              <a:buFont typeface="+mj-lt"/>
              <a:buAutoNum type="arabicPeriod"/>
            </a:pPr>
            <a:r>
              <a:rPr lang="it-IT" sz="1400" dirty="0"/>
              <a:t>Profilazione Soggetto Certificatore</a:t>
            </a:r>
          </a:p>
          <a:p>
            <a:pPr marL="228600" lvl="1">
              <a:lnSpc>
                <a:spcPct val="200000"/>
              </a:lnSpc>
              <a:buFont typeface="+mj-lt"/>
              <a:buAutoNum type="arabicPeriod" startAt="2"/>
            </a:pPr>
            <a:r>
              <a:rPr lang="it-IT" sz="1400" dirty="0"/>
              <a:t>Individuazione «Responsabile Tecnico» con evidenza dell’iscrizione all’Albo</a:t>
            </a:r>
          </a:p>
          <a:p>
            <a:pPr marL="228600" lvl="1">
              <a:lnSpc>
                <a:spcPct val="200000"/>
              </a:lnSpc>
              <a:buFont typeface="+mj-lt"/>
              <a:buAutoNum type="arabicPeriod" startAt="3"/>
            </a:pPr>
            <a:r>
              <a:rPr lang="it-IT" sz="1400" dirty="0"/>
              <a:t>Download documentale</a:t>
            </a:r>
          </a:p>
          <a:p>
            <a:pPr marL="228600" lvl="1">
              <a:lnSpc>
                <a:spcPct val="200000"/>
              </a:lnSpc>
              <a:buFont typeface="+mj-lt"/>
              <a:buAutoNum type="arabicPeriod" startAt="3"/>
            </a:pPr>
            <a:r>
              <a:rPr lang="it-IT" sz="1400" dirty="0"/>
              <a:t>Box di compilazione </a:t>
            </a:r>
          </a:p>
          <a:p>
            <a:pPr marL="457200" lvl="1" indent="0">
              <a:buNone/>
            </a:pPr>
            <a:endParaRPr lang="it-IT" sz="900" dirty="0"/>
          </a:p>
          <a:p>
            <a:pPr marL="0" lvl="1" indent="0">
              <a:buNone/>
            </a:pP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2625303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Funzioni Piattaforma: sezione Soggetto Certificatore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5B7A8061-8D19-F64B-F546-E1F86B1B4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521104"/>
              </p:ext>
            </p:extLst>
          </p:nvPr>
        </p:nvGraphicFramePr>
        <p:xfrm>
          <a:off x="1012371" y="1621019"/>
          <a:ext cx="9821092" cy="47567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10546">
                  <a:extLst>
                    <a:ext uri="{9D8B030D-6E8A-4147-A177-3AD203B41FA5}">
                      <a16:colId xmlns:a16="http://schemas.microsoft.com/office/drawing/2014/main" val="1598857212"/>
                    </a:ext>
                  </a:extLst>
                </a:gridCol>
                <a:gridCol w="4910546">
                  <a:extLst>
                    <a:ext uri="{9D8B030D-6E8A-4147-A177-3AD203B41FA5}">
                      <a16:colId xmlns:a16="http://schemas.microsoft.com/office/drawing/2014/main" val="92357538"/>
                    </a:ext>
                  </a:extLst>
                </a:gridCol>
              </a:tblGrid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Anagrafica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Box Riempimento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647599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Nome e Cognome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Descrizione dei progetti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413435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C.F.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Novità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867020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Anno di nascita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Creatività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618082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Luogo di nascita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Incertezza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284260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Ambito del sapere di competenza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Sistematicità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8090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Università di appartenenza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Trasferibilità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212452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/>
                        <a:t>Rif. Iscrizione all’Albo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Motivazioni tecniche sulla base delle quali viene attestata la sussistenza dei requisiti per l’ammissibilità al credito d’imposta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080804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Informazioni sulla capacità organizzativa e le competenze tecniche dell’impresa richiedente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190711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it-IT" sz="11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Completezza documentale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152183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it-IT" sz="11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Dichiarazione del soggetto certificatore di no versare in condizioni di conflitto di interesse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621172"/>
                  </a:ext>
                </a:extLst>
              </a:tr>
              <a:tr h="3862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it-IT" sz="11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100" dirty="0"/>
                        <a:t>Ulteriori informazioni e elementi descrittivi utili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426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4783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err="1"/>
              <a:t>Wireframe</a:t>
            </a:r>
            <a:r>
              <a:rPr lang="it-IT" sz="4000" dirty="0"/>
              <a:t> Piattaforma: sezione «Certificatore»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254DB2-DE2E-DDAC-AE5F-1853B7C37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7063" lvl="1">
              <a:lnSpc>
                <a:spcPct val="200000"/>
              </a:lnSpc>
              <a:buFont typeface="+mj-lt"/>
              <a:buAutoNum type="arabicPeriod"/>
            </a:pPr>
            <a:r>
              <a:rPr lang="it-IT" sz="1100" dirty="0"/>
              <a:t>Definizione dei Livelli </a:t>
            </a:r>
          </a:p>
          <a:p>
            <a:pPr marL="627063" lvl="1">
              <a:lnSpc>
                <a:spcPct val="200000"/>
              </a:lnSpc>
              <a:buFont typeface="+mj-lt"/>
              <a:buAutoNum type="arabicPeriod"/>
            </a:pPr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1100" dirty="0"/>
              <a:t> Livello: Area Università</a:t>
            </a:r>
          </a:p>
          <a:p>
            <a:pPr marL="627063" lvl="1">
              <a:lnSpc>
                <a:spcPct val="200000"/>
              </a:lnSpc>
              <a:buFont typeface="+mj-lt"/>
              <a:buAutoNum type="arabicPeriod"/>
            </a:pPr>
            <a:r>
              <a:rPr lang="it-IT" sz="1100" dirty="0"/>
              <a:t>Maschera inserimento «Responsabile Tecnico»</a:t>
            </a:r>
          </a:p>
          <a:p>
            <a:pPr marL="627063" lvl="1">
              <a:lnSpc>
                <a:spcPct val="200000"/>
              </a:lnSpc>
              <a:buFont typeface="+mj-lt"/>
              <a:buAutoNum type="arabicPeriod"/>
            </a:pPr>
            <a:r>
              <a:rPr lang="it-IT" sz="1100" dirty="0"/>
              <a:t>Area «Progetti R&amp;S»: Utente Università </a:t>
            </a:r>
          </a:p>
          <a:p>
            <a:pPr marL="627063" lvl="1">
              <a:lnSpc>
                <a:spcPct val="200000"/>
              </a:lnSpc>
              <a:buFont typeface="+mj-lt"/>
              <a:buAutoNum type="arabicPeriod"/>
            </a:pPr>
            <a:r>
              <a:rPr lang="it-IT" sz="1100" dirty="0"/>
              <a:t>Definizione del flusso logico: Utente Università</a:t>
            </a:r>
          </a:p>
          <a:p>
            <a:pPr marL="627063" lvl="1">
              <a:lnSpc>
                <a:spcPct val="200000"/>
              </a:lnSpc>
              <a:buFont typeface="+mj-lt"/>
              <a:buAutoNum type="arabicPeriod"/>
            </a:pPr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it-IT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100" dirty="0">
                <a:cs typeface="Times New Roman" panose="02020603050405020304" pitchFamily="18" charset="0"/>
              </a:rPr>
              <a:t>Livello: </a:t>
            </a:r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100" dirty="0"/>
              <a:t>Area «Responsabile Tecnico»</a:t>
            </a:r>
          </a:p>
          <a:p>
            <a:pPr marL="627063" lvl="1">
              <a:lnSpc>
                <a:spcPct val="200000"/>
              </a:lnSpc>
              <a:buFont typeface="+mj-lt"/>
              <a:buAutoNum type="arabicPeriod"/>
            </a:pPr>
            <a:r>
              <a:rPr lang="it-IT" sz="1100" dirty="0"/>
              <a:t>Sezione «Compilazione Certificazione» con procedura guidata</a:t>
            </a:r>
          </a:p>
          <a:p>
            <a:pPr marL="627063" lvl="1">
              <a:lnSpc>
                <a:spcPct val="200000"/>
              </a:lnSpc>
              <a:buFont typeface="+mj-lt"/>
              <a:buAutoNum type="arabicPeriod"/>
            </a:pPr>
            <a:r>
              <a:rPr lang="it-IT" sz="1100" dirty="0"/>
              <a:t>Definizione del flusso logico: utente Responsabile Tecnico</a:t>
            </a:r>
          </a:p>
          <a:p>
            <a:pPr marL="0" lvl="1" indent="0">
              <a:buNone/>
            </a:pPr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1394786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Definizione dei livelli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1B0071A0-F476-CB7E-4F92-D51942E3B1FC}"/>
              </a:ext>
            </a:extLst>
          </p:cNvPr>
          <p:cNvSpPr/>
          <p:nvPr/>
        </p:nvSpPr>
        <p:spPr>
          <a:xfrm>
            <a:off x="4689565" y="2027260"/>
            <a:ext cx="2812869" cy="50509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Università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FA99F1AA-E6D9-BFA6-8133-ABDAC62DFFE7}"/>
              </a:ext>
            </a:extLst>
          </p:cNvPr>
          <p:cNvSpPr/>
          <p:nvPr/>
        </p:nvSpPr>
        <p:spPr>
          <a:xfrm>
            <a:off x="2662644" y="3835264"/>
            <a:ext cx="2190207" cy="65835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Responsabile Tecnico (Ambito di competenza 1)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DE048E6-7F47-35BD-AC81-867E92186F0C}"/>
              </a:ext>
            </a:extLst>
          </p:cNvPr>
          <p:cNvSpPr/>
          <p:nvPr/>
        </p:nvSpPr>
        <p:spPr>
          <a:xfrm>
            <a:off x="5122815" y="3835263"/>
            <a:ext cx="2190207" cy="65835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Responsabile Tecnico (Ambito di competenza 2)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126A290-82D1-E6B7-9424-AF8BF072BEC1}"/>
              </a:ext>
            </a:extLst>
          </p:cNvPr>
          <p:cNvSpPr/>
          <p:nvPr/>
        </p:nvSpPr>
        <p:spPr>
          <a:xfrm>
            <a:off x="7582986" y="3835263"/>
            <a:ext cx="2190207" cy="65835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Responsabile Tecnico (Ambito di competenza n)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6831D41-0872-3DDB-B7A1-A775F3AC846E}"/>
              </a:ext>
            </a:extLst>
          </p:cNvPr>
          <p:cNvSpPr txBox="1"/>
          <p:nvPr/>
        </p:nvSpPr>
        <p:spPr>
          <a:xfrm>
            <a:off x="627017" y="2027260"/>
            <a:ext cx="111469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b="1" dirty="0"/>
              <a:t>1° Livello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A3B5203-B490-C274-AAF0-2767CA354C17}"/>
              </a:ext>
            </a:extLst>
          </p:cNvPr>
          <p:cNvSpPr txBox="1"/>
          <p:nvPr/>
        </p:nvSpPr>
        <p:spPr>
          <a:xfrm>
            <a:off x="627017" y="3650597"/>
            <a:ext cx="111469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b="1" dirty="0"/>
              <a:t>2° Livello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5CC77B8-87B6-D13D-FF85-D0EDF3DDDB97}"/>
              </a:ext>
            </a:extLst>
          </p:cNvPr>
          <p:cNvCxnSpPr/>
          <p:nvPr/>
        </p:nvCxnSpPr>
        <p:spPr>
          <a:xfrm>
            <a:off x="714103" y="3004457"/>
            <a:ext cx="103980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A41B9F69-7E5F-2153-9325-628668B3574E}"/>
              </a:ext>
            </a:extLst>
          </p:cNvPr>
          <p:cNvCxnSpPr/>
          <p:nvPr/>
        </p:nvCxnSpPr>
        <p:spPr>
          <a:xfrm flipH="1">
            <a:off x="4589417" y="2595154"/>
            <a:ext cx="1436914" cy="1055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7C723D99-1988-1D28-96F2-76AA7B0F442D}"/>
              </a:ext>
            </a:extLst>
          </p:cNvPr>
          <p:cNvCxnSpPr/>
          <p:nvPr/>
        </p:nvCxnSpPr>
        <p:spPr>
          <a:xfrm>
            <a:off x="6061167" y="2647406"/>
            <a:ext cx="0" cy="1003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0A27F5E2-F33D-8798-0CF4-8E8A4C5AAA06}"/>
              </a:ext>
            </a:extLst>
          </p:cNvPr>
          <p:cNvCxnSpPr>
            <a:cxnSpLocks/>
          </p:cNvCxnSpPr>
          <p:nvPr/>
        </p:nvCxnSpPr>
        <p:spPr>
          <a:xfrm>
            <a:off x="6096000" y="2595154"/>
            <a:ext cx="1663337" cy="1055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278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9636"/>
          </a:xfrm>
        </p:spPr>
        <p:txBody>
          <a:bodyPr>
            <a:normAutofit/>
          </a:bodyPr>
          <a:lstStyle/>
          <a:p>
            <a:r>
              <a:rPr lang="it-IT" sz="4000" dirty="0"/>
              <a:t>1° Livello: Utente Università – inserimento dati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C2843DD7-9FA1-CB39-CB8B-9A300E670F48}"/>
              </a:ext>
            </a:extLst>
          </p:cNvPr>
          <p:cNvSpPr/>
          <p:nvPr/>
        </p:nvSpPr>
        <p:spPr>
          <a:xfrm>
            <a:off x="552992" y="1326029"/>
            <a:ext cx="11151328" cy="5186081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1A285C-277C-3760-7EFE-CB2C7C6B9C75}"/>
              </a:ext>
            </a:extLst>
          </p:cNvPr>
          <p:cNvSpPr txBox="1"/>
          <p:nvPr/>
        </p:nvSpPr>
        <p:spPr>
          <a:xfrm>
            <a:off x="1114690" y="1951375"/>
            <a:ext cx="141078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a) Sezione Anagrafica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509A16-55B9-3908-C9C3-FC334B393EBB}"/>
              </a:ext>
            </a:extLst>
          </p:cNvPr>
          <p:cNvSpPr txBox="1"/>
          <p:nvPr/>
        </p:nvSpPr>
        <p:spPr>
          <a:xfrm>
            <a:off x="2952200" y="1951375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Denominazione Ente: _____________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63C5CC8-74AD-153F-2AFA-3DE14A6C501E}"/>
              </a:ext>
            </a:extLst>
          </p:cNvPr>
          <p:cNvSpPr txBox="1"/>
          <p:nvPr/>
        </p:nvSpPr>
        <p:spPr>
          <a:xfrm>
            <a:off x="2952199" y="2292164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Regione: _________________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4FC346E-A8B4-4DA5-2D2E-311789A35C8E}"/>
              </a:ext>
            </a:extLst>
          </p:cNvPr>
          <p:cNvSpPr txBox="1"/>
          <p:nvPr/>
        </p:nvSpPr>
        <p:spPr>
          <a:xfrm>
            <a:off x="2952199" y="2662618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Provincia: _____________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B8CDBA3-3416-A196-3527-9A4DB2EF3A79}"/>
              </a:ext>
            </a:extLst>
          </p:cNvPr>
          <p:cNvSpPr txBox="1"/>
          <p:nvPr/>
        </p:nvSpPr>
        <p:spPr>
          <a:xfrm>
            <a:off x="2952199" y="2998262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Comune: _____________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57EB8F9-8418-FADF-35C8-40916E4C043E}"/>
              </a:ext>
            </a:extLst>
          </p:cNvPr>
          <p:cNvSpPr txBox="1"/>
          <p:nvPr/>
        </p:nvSpPr>
        <p:spPr>
          <a:xfrm>
            <a:off x="2952198" y="3307780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Via (indirizzo): _____________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595C0E7-80BE-6370-CE4F-A1743DE90C8E}"/>
              </a:ext>
            </a:extLst>
          </p:cNvPr>
          <p:cNvSpPr txBox="1"/>
          <p:nvPr/>
        </p:nvSpPr>
        <p:spPr>
          <a:xfrm>
            <a:off x="6078581" y="1877620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P. IVA: _____________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1B177E3-3F4A-369A-4BB5-FCF2B9658117}"/>
              </a:ext>
            </a:extLst>
          </p:cNvPr>
          <p:cNvSpPr txBox="1"/>
          <p:nvPr/>
        </p:nvSpPr>
        <p:spPr>
          <a:xfrm>
            <a:off x="6087290" y="2210519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C.F.: _____________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12DABCF-A461-CC82-607A-AF4345939A75}"/>
              </a:ext>
            </a:extLst>
          </p:cNvPr>
          <p:cNvSpPr txBox="1"/>
          <p:nvPr/>
        </p:nvSpPr>
        <p:spPr>
          <a:xfrm>
            <a:off x="6087290" y="2517157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Sito Web: _____________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9615873-8496-ACDC-38DC-E61AB8B74E53}"/>
              </a:ext>
            </a:extLst>
          </p:cNvPr>
          <p:cNvSpPr txBox="1"/>
          <p:nvPr/>
        </p:nvSpPr>
        <p:spPr>
          <a:xfrm>
            <a:off x="6087290" y="2789505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Indirizzo PEC: _____________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D3B2A23-BEF7-F282-4BC8-E0353F4BC900}"/>
              </a:ext>
            </a:extLst>
          </p:cNvPr>
          <p:cNvSpPr txBox="1"/>
          <p:nvPr/>
        </p:nvSpPr>
        <p:spPr>
          <a:xfrm>
            <a:off x="6087290" y="3095598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Tel.: _____________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EE818A2B-FDB0-E3FB-0A42-FB614E0F489C}"/>
              </a:ext>
            </a:extLst>
          </p:cNvPr>
          <p:cNvSpPr txBox="1"/>
          <p:nvPr/>
        </p:nvSpPr>
        <p:spPr>
          <a:xfrm>
            <a:off x="6087290" y="3341819"/>
            <a:ext cx="2203265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Tipologia Ente: _____________   </a:t>
            </a:r>
          </a:p>
          <a:p>
            <a:pPr>
              <a:lnSpc>
                <a:spcPct val="150000"/>
              </a:lnSpc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(università; Ente di ricerca; Società)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971F424-08D0-3E68-9270-256696FC82C7}"/>
              </a:ext>
            </a:extLst>
          </p:cNvPr>
          <p:cNvSpPr txBox="1"/>
          <p:nvPr/>
        </p:nvSpPr>
        <p:spPr>
          <a:xfrm>
            <a:off x="1114690" y="4147343"/>
            <a:ext cx="141078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b) Referente R&amp;S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D47356D-CF7F-F959-9C21-866BBBD534F6}"/>
              </a:ext>
            </a:extLst>
          </p:cNvPr>
          <p:cNvSpPr txBox="1"/>
          <p:nvPr/>
        </p:nvSpPr>
        <p:spPr>
          <a:xfrm>
            <a:off x="2952198" y="4121216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Nome: _____________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4340299F-E239-3CC8-42FB-DC6E530133FA}"/>
              </a:ext>
            </a:extLst>
          </p:cNvPr>
          <p:cNvSpPr txBox="1"/>
          <p:nvPr/>
        </p:nvSpPr>
        <p:spPr>
          <a:xfrm>
            <a:off x="5255621" y="4136589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Cognome: _____________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61F0104D-1F90-60A1-7EA3-37DA8B296B21}"/>
              </a:ext>
            </a:extLst>
          </p:cNvPr>
          <p:cNvSpPr txBox="1"/>
          <p:nvPr/>
        </p:nvSpPr>
        <p:spPr>
          <a:xfrm>
            <a:off x="6982096" y="4440658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Ufficio: _____________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77FFE88-CD7B-DDAF-B814-048BF05D4E1F}"/>
              </a:ext>
            </a:extLst>
          </p:cNvPr>
          <p:cNvSpPr txBox="1"/>
          <p:nvPr/>
        </p:nvSpPr>
        <p:spPr>
          <a:xfrm>
            <a:off x="2952197" y="4446107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Mail: _____________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A856DE75-AB08-4B24-FF25-686E5EAD9D45}"/>
              </a:ext>
            </a:extLst>
          </p:cNvPr>
          <p:cNvSpPr txBox="1"/>
          <p:nvPr/>
        </p:nvSpPr>
        <p:spPr>
          <a:xfrm>
            <a:off x="5255621" y="4464356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Tel.: _____________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1B33D12D-E6B3-BAB5-D529-115AA888EBA8}"/>
              </a:ext>
            </a:extLst>
          </p:cNvPr>
          <p:cNvSpPr txBox="1"/>
          <p:nvPr/>
        </p:nvSpPr>
        <p:spPr>
          <a:xfrm>
            <a:off x="1114690" y="4949411"/>
            <a:ext cx="1863632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c) Elenco «Responsabili Tecnici»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3A98BA1F-C0AB-B2DE-A7BB-B2BC3E4B6111}"/>
              </a:ext>
            </a:extLst>
          </p:cNvPr>
          <p:cNvSpPr txBox="1"/>
          <p:nvPr/>
        </p:nvSpPr>
        <p:spPr>
          <a:xfrm>
            <a:off x="3248298" y="4926819"/>
            <a:ext cx="1576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accent5"/>
                </a:solidFill>
              </a:rPr>
              <a:t>Nome e Cognome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accent5"/>
                </a:solidFill>
              </a:rPr>
              <a:t>Nome e Cognome 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accent5"/>
                </a:solidFill>
              </a:rPr>
              <a:t>Nome e Cognome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dirty="0">
                <a:solidFill>
                  <a:schemeClr val="accent5"/>
                </a:solidFill>
              </a:rPr>
              <a:t>…..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B99DA83-883F-834E-BA3D-3344BFD81D4E}"/>
              </a:ext>
            </a:extLst>
          </p:cNvPr>
          <p:cNvSpPr txBox="1"/>
          <p:nvPr/>
        </p:nvSpPr>
        <p:spPr>
          <a:xfrm>
            <a:off x="1114690" y="6002476"/>
            <a:ext cx="1254034" cy="246221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d)  Area Progetti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E5C61DA4-2D13-5C69-D896-132E61B8C631}"/>
              </a:ext>
            </a:extLst>
          </p:cNvPr>
          <p:cNvSpPr txBox="1"/>
          <p:nvPr/>
        </p:nvSpPr>
        <p:spPr>
          <a:xfrm>
            <a:off x="1105981" y="1502155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Caricamento Logo </a:t>
            </a: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Upload </a:t>
            </a:r>
          </a:p>
        </p:txBody>
      </p:sp>
      <p:sp>
        <p:nvSpPr>
          <p:cNvPr id="36" name="Parentesi graffa chiusa 35">
            <a:extLst>
              <a:ext uri="{FF2B5EF4-FFF2-40B4-BE49-F238E27FC236}">
                <a16:creationId xmlns:a16="http://schemas.microsoft.com/office/drawing/2014/main" id="{7B2AC2C8-CC66-C1D1-4C99-831F5DA9B2A3}"/>
              </a:ext>
            </a:extLst>
          </p:cNvPr>
          <p:cNvSpPr/>
          <p:nvPr/>
        </p:nvSpPr>
        <p:spPr>
          <a:xfrm>
            <a:off x="8349342" y="1906518"/>
            <a:ext cx="354863" cy="1877257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04E819C2-B73F-1A98-17D2-676D2FAD6312}"/>
              </a:ext>
            </a:extLst>
          </p:cNvPr>
          <p:cNvSpPr txBox="1"/>
          <p:nvPr/>
        </p:nvSpPr>
        <p:spPr>
          <a:xfrm>
            <a:off x="8830489" y="2611713"/>
            <a:ext cx="18375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/>
              <a:t>Censimento anagrafico dell’Università </a:t>
            </a:r>
          </a:p>
        </p:txBody>
      </p:sp>
      <p:sp>
        <p:nvSpPr>
          <p:cNvPr id="40" name="Parentesi graffa chiusa 39">
            <a:extLst>
              <a:ext uri="{FF2B5EF4-FFF2-40B4-BE49-F238E27FC236}">
                <a16:creationId xmlns:a16="http://schemas.microsoft.com/office/drawing/2014/main" id="{FCD81456-DB38-3D21-A47B-591126E42B42}"/>
              </a:ext>
            </a:extLst>
          </p:cNvPr>
          <p:cNvSpPr/>
          <p:nvPr/>
        </p:nvSpPr>
        <p:spPr>
          <a:xfrm>
            <a:off x="8672667" y="4147343"/>
            <a:ext cx="213351" cy="742879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B901ECE3-7DEE-1998-F058-1BBC216A1152}"/>
              </a:ext>
            </a:extLst>
          </p:cNvPr>
          <p:cNvSpPr txBox="1"/>
          <p:nvPr/>
        </p:nvSpPr>
        <p:spPr>
          <a:xfrm>
            <a:off x="8932812" y="4020016"/>
            <a:ext cx="257884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50" dirty="0"/>
              <a:t>Il «Referente R&amp;S» è il soggetto che si occupa della gestione e del coordinamento (ruolo amministrativo) dei progetti di R&amp;S all’interno dell’Università e rappresenta la figura di raccordo tra «Responsabili Tecnici» e Università.</a:t>
            </a:r>
          </a:p>
        </p:txBody>
      </p:sp>
      <p:sp>
        <p:nvSpPr>
          <p:cNvPr id="42" name="Parentesi graffa chiusa 41">
            <a:extLst>
              <a:ext uri="{FF2B5EF4-FFF2-40B4-BE49-F238E27FC236}">
                <a16:creationId xmlns:a16="http://schemas.microsoft.com/office/drawing/2014/main" id="{FEBC7E08-BA15-3C8B-2789-0A71B111EAE0}"/>
              </a:ext>
            </a:extLst>
          </p:cNvPr>
          <p:cNvSpPr/>
          <p:nvPr/>
        </p:nvSpPr>
        <p:spPr>
          <a:xfrm>
            <a:off x="4824550" y="4956014"/>
            <a:ext cx="213351" cy="765803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53BCED65-1857-44DD-D97E-362F1DF009D2}"/>
              </a:ext>
            </a:extLst>
          </p:cNvPr>
          <p:cNvSpPr txBox="1"/>
          <p:nvPr/>
        </p:nvSpPr>
        <p:spPr>
          <a:xfrm>
            <a:off x="5094526" y="4925719"/>
            <a:ext cx="30849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dirty="0"/>
              <a:t>Elenco dei Responsabili tecnici.</a:t>
            </a:r>
          </a:p>
          <a:p>
            <a:pPr algn="just"/>
            <a:r>
              <a:rPr lang="it-IT" sz="1000" dirty="0"/>
              <a:t>L’</a:t>
            </a:r>
            <a:r>
              <a:rPr lang="it-IT" sz="1000" dirty="0" err="1"/>
              <a:t>Univ</a:t>
            </a:r>
            <a:r>
              <a:rPr lang="it-IT" sz="1000" dirty="0"/>
              <a:t>. (nella persona del «Referente R&amp;S») provvede a inserire  i dati relativi ai singoli «Responsabili Tecnici» 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6B5862FF-7932-B7CA-6D8D-6CDD3B518132}"/>
              </a:ext>
            </a:extLst>
          </p:cNvPr>
          <p:cNvSpPr txBox="1"/>
          <p:nvPr/>
        </p:nvSpPr>
        <p:spPr>
          <a:xfrm>
            <a:off x="4093029" y="5589713"/>
            <a:ext cx="592182" cy="230832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bg1"/>
                </a:solidFill>
              </a:rPr>
              <a:t>Inserisci</a:t>
            </a:r>
            <a:endParaRPr lang="it-IT" sz="1000" b="1" dirty="0">
              <a:solidFill>
                <a:schemeClr val="bg1"/>
              </a:solidFill>
            </a:endParaRPr>
          </a:p>
        </p:txBody>
      </p: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3C179AB4-8A19-3DBE-D6A7-7954B8DBCF54}"/>
              </a:ext>
            </a:extLst>
          </p:cNvPr>
          <p:cNvCxnSpPr/>
          <p:nvPr/>
        </p:nvCxnSpPr>
        <p:spPr>
          <a:xfrm>
            <a:off x="4824550" y="5686959"/>
            <a:ext cx="109727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EB84F662-DB91-5406-5ED5-85FB8EF43632}"/>
              </a:ext>
            </a:extLst>
          </p:cNvPr>
          <p:cNvSpPr txBox="1"/>
          <p:nvPr/>
        </p:nvSpPr>
        <p:spPr>
          <a:xfrm>
            <a:off x="6013257" y="5559905"/>
            <a:ext cx="2564685" cy="41549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050" dirty="0"/>
              <a:t>Tasto per aprire la maschera di inserimento dati del Responsabile Tecnico</a:t>
            </a:r>
          </a:p>
        </p:txBody>
      </p:sp>
      <p:cxnSp>
        <p:nvCxnSpPr>
          <p:cNvPr id="48" name="Connettore 2 47">
            <a:extLst>
              <a:ext uri="{FF2B5EF4-FFF2-40B4-BE49-F238E27FC236}">
                <a16:creationId xmlns:a16="http://schemas.microsoft.com/office/drawing/2014/main" id="{EEC31A0F-9543-96AB-8151-34168085C411}"/>
              </a:ext>
            </a:extLst>
          </p:cNvPr>
          <p:cNvCxnSpPr/>
          <p:nvPr/>
        </p:nvCxnSpPr>
        <p:spPr>
          <a:xfrm>
            <a:off x="2412266" y="6165324"/>
            <a:ext cx="900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10FC5C83-61EC-C2F5-B851-78AE0B8FFDB2}"/>
              </a:ext>
            </a:extLst>
          </p:cNvPr>
          <p:cNvSpPr txBox="1"/>
          <p:nvPr/>
        </p:nvSpPr>
        <p:spPr>
          <a:xfrm>
            <a:off x="3457292" y="6024858"/>
            <a:ext cx="2464537" cy="41549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050" dirty="0"/>
              <a:t>Apre Sezione relativa ai progetti certificati e in corso di certificazione</a:t>
            </a:r>
          </a:p>
        </p:txBody>
      </p:sp>
    </p:spTree>
    <p:extLst>
      <p:ext uri="{BB962C8B-B14F-4D97-AF65-F5344CB8AC3E}">
        <p14:creationId xmlns:p14="http://schemas.microsoft.com/office/powerpoint/2010/main" val="994253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9636"/>
          </a:xfrm>
        </p:spPr>
        <p:txBody>
          <a:bodyPr>
            <a:normAutofit/>
          </a:bodyPr>
          <a:lstStyle/>
          <a:p>
            <a:r>
              <a:rPr lang="it-IT" sz="4000" dirty="0"/>
              <a:t>1° Livello: Utente Università - output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C2843DD7-9FA1-CB39-CB8B-9A300E670F48}"/>
              </a:ext>
            </a:extLst>
          </p:cNvPr>
          <p:cNvSpPr/>
          <p:nvPr/>
        </p:nvSpPr>
        <p:spPr>
          <a:xfrm>
            <a:off x="552992" y="1326029"/>
            <a:ext cx="11151328" cy="5186081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1A285C-277C-3760-7EFE-CB2C7C6B9C75}"/>
              </a:ext>
            </a:extLst>
          </p:cNvPr>
          <p:cNvSpPr txBox="1"/>
          <p:nvPr/>
        </p:nvSpPr>
        <p:spPr>
          <a:xfrm>
            <a:off x="1114690" y="1951375"/>
            <a:ext cx="141078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a) Sezione Anagrafica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509A16-55B9-3908-C9C3-FC334B393EBB}"/>
              </a:ext>
            </a:extLst>
          </p:cNvPr>
          <p:cNvSpPr txBox="1"/>
          <p:nvPr/>
        </p:nvSpPr>
        <p:spPr>
          <a:xfrm>
            <a:off x="2952200" y="1951375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Denominazione Ente: _____________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63C5CC8-74AD-153F-2AFA-3DE14A6C501E}"/>
              </a:ext>
            </a:extLst>
          </p:cNvPr>
          <p:cNvSpPr txBox="1"/>
          <p:nvPr/>
        </p:nvSpPr>
        <p:spPr>
          <a:xfrm>
            <a:off x="2952199" y="2292164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Regione: _________________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4FC346E-A8B4-4DA5-2D2E-311789A35C8E}"/>
              </a:ext>
            </a:extLst>
          </p:cNvPr>
          <p:cNvSpPr txBox="1"/>
          <p:nvPr/>
        </p:nvSpPr>
        <p:spPr>
          <a:xfrm>
            <a:off x="2952199" y="2662618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Provincia: _____________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B8CDBA3-3416-A196-3527-9A4DB2EF3A79}"/>
              </a:ext>
            </a:extLst>
          </p:cNvPr>
          <p:cNvSpPr txBox="1"/>
          <p:nvPr/>
        </p:nvSpPr>
        <p:spPr>
          <a:xfrm>
            <a:off x="2952199" y="2998262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Comune: _____________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57EB8F9-8418-FADF-35C8-40916E4C043E}"/>
              </a:ext>
            </a:extLst>
          </p:cNvPr>
          <p:cNvSpPr txBox="1"/>
          <p:nvPr/>
        </p:nvSpPr>
        <p:spPr>
          <a:xfrm>
            <a:off x="2952198" y="3307780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Via (indirizzo): _____________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595C0E7-80BE-6370-CE4F-A1743DE90C8E}"/>
              </a:ext>
            </a:extLst>
          </p:cNvPr>
          <p:cNvSpPr txBox="1"/>
          <p:nvPr/>
        </p:nvSpPr>
        <p:spPr>
          <a:xfrm>
            <a:off x="6078581" y="1877620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P. IVA: _____________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1B177E3-3F4A-369A-4BB5-FCF2B9658117}"/>
              </a:ext>
            </a:extLst>
          </p:cNvPr>
          <p:cNvSpPr txBox="1"/>
          <p:nvPr/>
        </p:nvSpPr>
        <p:spPr>
          <a:xfrm>
            <a:off x="6087290" y="2210519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C.F.: _____________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12DABCF-A461-CC82-607A-AF4345939A75}"/>
              </a:ext>
            </a:extLst>
          </p:cNvPr>
          <p:cNvSpPr txBox="1"/>
          <p:nvPr/>
        </p:nvSpPr>
        <p:spPr>
          <a:xfrm>
            <a:off x="6087290" y="2517157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Sito Web: _____________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9615873-8496-ACDC-38DC-E61AB8B74E53}"/>
              </a:ext>
            </a:extLst>
          </p:cNvPr>
          <p:cNvSpPr txBox="1"/>
          <p:nvPr/>
        </p:nvSpPr>
        <p:spPr>
          <a:xfrm>
            <a:off x="6087290" y="2789505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Indirizzo PEC: _____________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D3B2A23-BEF7-F282-4BC8-E0353F4BC900}"/>
              </a:ext>
            </a:extLst>
          </p:cNvPr>
          <p:cNvSpPr txBox="1"/>
          <p:nvPr/>
        </p:nvSpPr>
        <p:spPr>
          <a:xfrm>
            <a:off x="6087290" y="3095598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Tel.: _____________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EE818A2B-FDB0-E3FB-0A42-FB614E0F489C}"/>
              </a:ext>
            </a:extLst>
          </p:cNvPr>
          <p:cNvSpPr txBox="1"/>
          <p:nvPr/>
        </p:nvSpPr>
        <p:spPr>
          <a:xfrm>
            <a:off x="6087290" y="3341819"/>
            <a:ext cx="2203265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Tipologia Ente: _____________   </a:t>
            </a:r>
          </a:p>
          <a:p>
            <a:pPr>
              <a:lnSpc>
                <a:spcPct val="150000"/>
              </a:lnSpc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(università; Ente di ricerca; Società)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971F424-08D0-3E68-9270-256696FC82C7}"/>
              </a:ext>
            </a:extLst>
          </p:cNvPr>
          <p:cNvSpPr txBox="1"/>
          <p:nvPr/>
        </p:nvSpPr>
        <p:spPr>
          <a:xfrm>
            <a:off x="1114690" y="4147343"/>
            <a:ext cx="141078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b) Referente R&amp;S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D47356D-CF7F-F959-9C21-866BBBD534F6}"/>
              </a:ext>
            </a:extLst>
          </p:cNvPr>
          <p:cNvSpPr txBox="1"/>
          <p:nvPr/>
        </p:nvSpPr>
        <p:spPr>
          <a:xfrm>
            <a:off x="2952198" y="4121216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Nome: _____________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4340299F-E239-3CC8-42FB-DC6E530133FA}"/>
              </a:ext>
            </a:extLst>
          </p:cNvPr>
          <p:cNvSpPr txBox="1"/>
          <p:nvPr/>
        </p:nvSpPr>
        <p:spPr>
          <a:xfrm>
            <a:off x="5255621" y="4136589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Cognome: _____________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61F0104D-1F90-60A1-7EA3-37DA8B296B21}"/>
              </a:ext>
            </a:extLst>
          </p:cNvPr>
          <p:cNvSpPr txBox="1"/>
          <p:nvPr/>
        </p:nvSpPr>
        <p:spPr>
          <a:xfrm>
            <a:off x="6982096" y="4440658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Ufficio: __________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77FFE88-CD7B-DDAF-B814-048BF05D4E1F}"/>
              </a:ext>
            </a:extLst>
          </p:cNvPr>
          <p:cNvSpPr txBox="1"/>
          <p:nvPr/>
        </p:nvSpPr>
        <p:spPr>
          <a:xfrm>
            <a:off x="2952197" y="4446107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Mail: _____________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A856DE75-AB08-4B24-FF25-686E5EAD9D45}"/>
              </a:ext>
            </a:extLst>
          </p:cNvPr>
          <p:cNvSpPr txBox="1"/>
          <p:nvPr/>
        </p:nvSpPr>
        <p:spPr>
          <a:xfrm>
            <a:off x="5255621" y="4464356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Tel.: _____________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1B33D12D-E6B3-BAB5-D529-115AA888EBA8}"/>
              </a:ext>
            </a:extLst>
          </p:cNvPr>
          <p:cNvSpPr txBox="1"/>
          <p:nvPr/>
        </p:nvSpPr>
        <p:spPr>
          <a:xfrm>
            <a:off x="1114690" y="4949411"/>
            <a:ext cx="1863632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c) Elenco «Responsabili Tecnici»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3A98BA1F-C0AB-B2DE-A7BB-B2BC3E4B6111}"/>
              </a:ext>
            </a:extLst>
          </p:cNvPr>
          <p:cNvSpPr txBox="1"/>
          <p:nvPr/>
        </p:nvSpPr>
        <p:spPr>
          <a:xfrm>
            <a:off x="3248298" y="4926819"/>
            <a:ext cx="1576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accent5"/>
                </a:solidFill>
              </a:rPr>
              <a:t>Nome e Cognome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accent5"/>
                </a:solidFill>
              </a:rPr>
              <a:t>Nome e Cognome 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accent5"/>
                </a:solidFill>
              </a:rPr>
              <a:t>Nome e Cognome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dirty="0">
                <a:solidFill>
                  <a:schemeClr val="accent5"/>
                </a:solidFill>
              </a:rPr>
              <a:t>…..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B99DA83-883F-834E-BA3D-3344BFD81D4E}"/>
              </a:ext>
            </a:extLst>
          </p:cNvPr>
          <p:cNvSpPr txBox="1"/>
          <p:nvPr/>
        </p:nvSpPr>
        <p:spPr>
          <a:xfrm>
            <a:off x="1114690" y="6002476"/>
            <a:ext cx="1254034" cy="246221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d)  Area Progetti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E5C61DA4-2D13-5C69-D896-132E61B8C631}"/>
              </a:ext>
            </a:extLst>
          </p:cNvPr>
          <p:cNvSpPr txBox="1"/>
          <p:nvPr/>
        </p:nvSpPr>
        <p:spPr>
          <a:xfrm>
            <a:off x="1105981" y="1502155"/>
            <a:ext cx="2838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Caricamento Logo </a:t>
            </a: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Upload 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6B5862FF-7932-B7CA-6D8D-6CDD3B518132}"/>
              </a:ext>
            </a:extLst>
          </p:cNvPr>
          <p:cNvSpPr txBox="1"/>
          <p:nvPr/>
        </p:nvSpPr>
        <p:spPr>
          <a:xfrm>
            <a:off x="4093029" y="5589713"/>
            <a:ext cx="592182" cy="230832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bg1"/>
                </a:solidFill>
              </a:rPr>
              <a:t>Inserisci</a:t>
            </a:r>
            <a:endParaRPr lang="it-IT" sz="1000" b="1" dirty="0">
              <a:solidFill>
                <a:schemeClr val="bg1"/>
              </a:solidFill>
            </a:endParaRPr>
          </a:p>
        </p:txBody>
      </p:sp>
      <p:cxnSp>
        <p:nvCxnSpPr>
          <p:cNvPr id="48" name="Connettore 2 47">
            <a:extLst>
              <a:ext uri="{FF2B5EF4-FFF2-40B4-BE49-F238E27FC236}">
                <a16:creationId xmlns:a16="http://schemas.microsoft.com/office/drawing/2014/main" id="{EEC31A0F-9543-96AB-8151-34168085C411}"/>
              </a:ext>
            </a:extLst>
          </p:cNvPr>
          <p:cNvCxnSpPr/>
          <p:nvPr/>
        </p:nvCxnSpPr>
        <p:spPr>
          <a:xfrm>
            <a:off x="2412266" y="6165324"/>
            <a:ext cx="900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10FC5C83-61EC-C2F5-B851-78AE0B8FFDB2}"/>
              </a:ext>
            </a:extLst>
          </p:cNvPr>
          <p:cNvSpPr txBox="1"/>
          <p:nvPr/>
        </p:nvSpPr>
        <p:spPr>
          <a:xfrm>
            <a:off x="3457292" y="6024858"/>
            <a:ext cx="2464537" cy="41549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050" dirty="0"/>
              <a:t>Apre Sezione relativa ai progetti certificati e in corso di certificazione</a:t>
            </a: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885E0994-1FD3-2AF1-4088-FDBABA2448E5}"/>
              </a:ext>
            </a:extLst>
          </p:cNvPr>
          <p:cNvGrpSpPr/>
          <p:nvPr/>
        </p:nvGrpSpPr>
        <p:grpSpPr>
          <a:xfrm>
            <a:off x="8821780" y="1428215"/>
            <a:ext cx="365763" cy="246221"/>
            <a:chOff x="8926283" y="1502155"/>
            <a:chExt cx="365763" cy="246221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107E7965-3DD7-8771-9F76-5A0AB92E1B92}"/>
                </a:ext>
              </a:extLst>
            </p:cNvPr>
            <p:cNvSpPr/>
            <p:nvPr/>
          </p:nvSpPr>
          <p:spPr>
            <a:xfrm>
              <a:off x="8926283" y="1502155"/>
              <a:ext cx="365763" cy="246221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48F3CAD9-CCE8-F535-B9BF-7CB95FF44789}"/>
                </a:ext>
              </a:extLst>
            </p:cNvPr>
            <p:cNvCxnSpPr/>
            <p:nvPr/>
          </p:nvCxnSpPr>
          <p:spPr>
            <a:xfrm>
              <a:off x="9030789" y="1576251"/>
              <a:ext cx="15675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86841C2B-B56B-1164-971D-8E1D00B88EEE}"/>
                </a:ext>
              </a:extLst>
            </p:cNvPr>
            <p:cNvCxnSpPr/>
            <p:nvPr/>
          </p:nvCxnSpPr>
          <p:spPr>
            <a:xfrm>
              <a:off x="9030789" y="1628502"/>
              <a:ext cx="15675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146A60D2-19BA-CC54-AABC-B7F73316A371}"/>
                </a:ext>
              </a:extLst>
            </p:cNvPr>
            <p:cNvCxnSpPr/>
            <p:nvPr/>
          </p:nvCxnSpPr>
          <p:spPr>
            <a:xfrm>
              <a:off x="9030789" y="1687413"/>
              <a:ext cx="15675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8201FC34-F18B-DAA4-6A22-93431C9084CA}"/>
              </a:ext>
            </a:extLst>
          </p:cNvPr>
          <p:cNvCxnSpPr/>
          <p:nvPr/>
        </p:nvCxnSpPr>
        <p:spPr>
          <a:xfrm>
            <a:off x="8699863" y="1312265"/>
            <a:ext cx="0" cy="519984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5A42249C-93FD-1E9E-7B41-6A28776D750A}"/>
              </a:ext>
            </a:extLst>
          </p:cNvPr>
          <p:cNvCxnSpPr/>
          <p:nvPr/>
        </p:nvCxnSpPr>
        <p:spPr>
          <a:xfrm>
            <a:off x="8699863" y="1844627"/>
            <a:ext cx="2939145" cy="188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E00D5106-3D9E-7D9C-D16D-9FCC01586206}"/>
              </a:ext>
            </a:extLst>
          </p:cNvPr>
          <p:cNvSpPr txBox="1"/>
          <p:nvPr/>
        </p:nvSpPr>
        <p:spPr>
          <a:xfrm>
            <a:off x="8976361" y="2096050"/>
            <a:ext cx="660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Notifiche </a:t>
            </a:r>
          </a:p>
        </p:txBody>
      </p:sp>
      <p:pic>
        <p:nvPicPr>
          <p:cNvPr id="39" name="Immagine 38">
            <a:extLst>
              <a:ext uri="{FF2B5EF4-FFF2-40B4-BE49-F238E27FC236}">
                <a16:creationId xmlns:a16="http://schemas.microsoft.com/office/drawing/2014/main" id="{FDE1448C-E67A-A796-10F6-A4E515944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593" y="2073160"/>
            <a:ext cx="219067" cy="219067"/>
          </a:xfrm>
          <a:prstGeom prst="rect">
            <a:avLst/>
          </a:prstGeom>
        </p:spPr>
      </p:pic>
      <p:sp>
        <p:nvSpPr>
          <p:cNvPr id="45" name="Ovale 44">
            <a:extLst>
              <a:ext uri="{FF2B5EF4-FFF2-40B4-BE49-F238E27FC236}">
                <a16:creationId xmlns:a16="http://schemas.microsoft.com/office/drawing/2014/main" id="{5FDF2DD9-D4A9-AEEF-2A0C-5E65BAD519C1}"/>
              </a:ext>
            </a:extLst>
          </p:cNvPr>
          <p:cNvSpPr/>
          <p:nvPr/>
        </p:nvSpPr>
        <p:spPr>
          <a:xfrm>
            <a:off x="9628406" y="2104759"/>
            <a:ext cx="227519" cy="203412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</a:p>
        </p:txBody>
      </p:sp>
      <p:cxnSp>
        <p:nvCxnSpPr>
          <p:cNvPr id="51" name="Connettore 2 50">
            <a:extLst>
              <a:ext uri="{FF2B5EF4-FFF2-40B4-BE49-F238E27FC236}">
                <a16:creationId xmlns:a16="http://schemas.microsoft.com/office/drawing/2014/main" id="{F71FA8FF-3612-6A91-238E-26DC48998025}"/>
              </a:ext>
            </a:extLst>
          </p:cNvPr>
          <p:cNvCxnSpPr>
            <a:stCxn id="45" idx="3"/>
          </p:cNvCxnSpPr>
          <p:nvPr/>
        </p:nvCxnSpPr>
        <p:spPr>
          <a:xfrm flipH="1">
            <a:off x="5791190" y="2278382"/>
            <a:ext cx="3870535" cy="365215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9C62CB97-A4B9-E390-DB41-3D044EA0D3FB}"/>
              </a:ext>
            </a:extLst>
          </p:cNvPr>
          <p:cNvSpPr txBox="1"/>
          <p:nvPr/>
        </p:nvSpPr>
        <p:spPr>
          <a:xfrm>
            <a:off x="6751757" y="5018426"/>
            <a:ext cx="1826190" cy="55399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accent5"/>
                </a:solidFill>
              </a:rPr>
              <a:t>Notifiche: relative a nuove richieste di progetto o notifiche generiche su «Area Progetti»</a:t>
            </a:r>
          </a:p>
        </p:txBody>
      </p:sp>
      <p:pic>
        <p:nvPicPr>
          <p:cNvPr id="53" name="Immagine 52">
            <a:extLst>
              <a:ext uri="{FF2B5EF4-FFF2-40B4-BE49-F238E27FC236}">
                <a16:creationId xmlns:a16="http://schemas.microsoft.com/office/drawing/2014/main" id="{48B96280-7D72-5715-07A8-171DCC302B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l="10947" t="21888" r="12051" b="22147"/>
          <a:stretch/>
        </p:blipFill>
        <p:spPr>
          <a:xfrm>
            <a:off x="8741717" y="2412169"/>
            <a:ext cx="301407" cy="219067"/>
          </a:xfrm>
          <a:prstGeom prst="rect">
            <a:avLst/>
          </a:prstGeom>
        </p:spPr>
      </p:pic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4C33A9B3-CEEA-000D-8248-7EF4EB73330E}"/>
              </a:ext>
            </a:extLst>
          </p:cNvPr>
          <p:cNvSpPr txBox="1"/>
          <p:nvPr/>
        </p:nvSpPr>
        <p:spPr>
          <a:xfrm>
            <a:off x="9002487" y="2390325"/>
            <a:ext cx="1264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Avvisi/messaggi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34C9DCF8-189B-4D8C-412B-F5F5E6F24372}"/>
              </a:ext>
            </a:extLst>
          </p:cNvPr>
          <p:cNvSpPr txBox="1"/>
          <p:nvPr/>
        </p:nvSpPr>
        <p:spPr>
          <a:xfrm>
            <a:off x="8697710" y="2825379"/>
            <a:ext cx="2103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(Eventuali ulteriori funzionalità da aggiungere in un secondo momento)</a:t>
            </a:r>
          </a:p>
        </p:txBody>
      </p:sp>
    </p:spTree>
    <p:extLst>
      <p:ext uri="{BB962C8B-B14F-4D97-AF65-F5344CB8AC3E}">
        <p14:creationId xmlns:p14="http://schemas.microsoft.com/office/powerpoint/2010/main" val="2252030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9636"/>
          </a:xfrm>
        </p:spPr>
        <p:txBody>
          <a:bodyPr>
            <a:normAutofit fontScale="90000"/>
          </a:bodyPr>
          <a:lstStyle/>
          <a:p>
            <a:r>
              <a:rPr lang="it-IT" sz="4000" dirty="0"/>
              <a:t>Maschera inserimento «Responsabile Tecnico»</a:t>
            </a:r>
            <a:br>
              <a:rPr lang="it-IT" sz="4000" dirty="0"/>
            </a:br>
            <a:endParaRPr lang="it-IT" sz="4000" dirty="0"/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C2843DD7-9FA1-CB39-CB8B-9A300E670F48}"/>
              </a:ext>
            </a:extLst>
          </p:cNvPr>
          <p:cNvSpPr/>
          <p:nvPr/>
        </p:nvSpPr>
        <p:spPr>
          <a:xfrm>
            <a:off x="552992" y="1184367"/>
            <a:ext cx="11151328" cy="53277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1B33D12D-E6B3-BAB5-D529-115AA888EBA8}"/>
              </a:ext>
            </a:extLst>
          </p:cNvPr>
          <p:cNvSpPr txBox="1"/>
          <p:nvPr/>
        </p:nvSpPr>
        <p:spPr>
          <a:xfrm>
            <a:off x="1027605" y="1857871"/>
            <a:ext cx="1863632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c) Elenco «Responsabili Tecnici»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3A98BA1F-C0AB-B2DE-A7BB-B2BC3E4B6111}"/>
              </a:ext>
            </a:extLst>
          </p:cNvPr>
          <p:cNvSpPr txBox="1"/>
          <p:nvPr/>
        </p:nvSpPr>
        <p:spPr>
          <a:xfrm>
            <a:off x="3161213" y="1835279"/>
            <a:ext cx="1576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Nome e Cognome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Nome e Cognome 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Nome e Cognome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…..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B99DA83-883F-834E-BA3D-3344BFD81D4E}"/>
              </a:ext>
            </a:extLst>
          </p:cNvPr>
          <p:cNvSpPr txBox="1"/>
          <p:nvPr/>
        </p:nvSpPr>
        <p:spPr>
          <a:xfrm>
            <a:off x="1027605" y="2754174"/>
            <a:ext cx="1254034" cy="2462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d)  Area Progetti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6B5862FF-7932-B7CA-6D8D-6CDD3B518132}"/>
              </a:ext>
            </a:extLst>
          </p:cNvPr>
          <p:cNvSpPr txBox="1"/>
          <p:nvPr/>
        </p:nvSpPr>
        <p:spPr>
          <a:xfrm>
            <a:off x="4005944" y="2445919"/>
            <a:ext cx="592182" cy="230832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bg1"/>
                </a:solidFill>
              </a:rPr>
              <a:t>Inserisci</a:t>
            </a:r>
            <a:endParaRPr lang="it-IT" sz="1000" b="1" dirty="0">
              <a:solidFill>
                <a:schemeClr val="bg1"/>
              </a:solidFill>
            </a:endParaRP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A5892C05-31F0-A116-5E7E-00B58CA629D0}"/>
              </a:ext>
            </a:extLst>
          </p:cNvPr>
          <p:cNvCxnSpPr>
            <a:cxnSpLocks/>
          </p:cNvCxnSpPr>
          <p:nvPr/>
        </p:nvCxnSpPr>
        <p:spPr>
          <a:xfrm>
            <a:off x="5730235" y="2563535"/>
            <a:ext cx="0" cy="19063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EBE86319-7621-09AA-5C30-7F418B8A659B}"/>
              </a:ext>
            </a:extLst>
          </p:cNvPr>
          <p:cNvCxnSpPr/>
          <p:nvPr/>
        </p:nvCxnSpPr>
        <p:spPr>
          <a:xfrm flipH="1">
            <a:off x="4598126" y="2563535"/>
            <a:ext cx="112340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82918E28-9485-2C19-2720-8C8DEDA68AEC}"/>
              </a:ext>
            </a:extLst>
          </p:cNvPr>
          <p:cNvSpPr/>
          <p:nvPr/>
        </p:nvSpPr>
        <p:spPr>
          <a:xfrm>
            <a:off x="3753395" y="3234401"/>
            <a:ext cx="5817326" cy="252196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171649E-A6BF-DD35-2D0E-567586E6AB87}"/>
              </a:ext>
            </a:extLst>
          </p:cNvPr>
          <p:cNvSpPr txBox="1"/>
          <p:nvPr/>
        </p:nvSpPr>
        <p:spPr>
          <a:xfrm>
            <a:off x="4737465" y="2811661"/>
            <a:ext cx="350955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Maschera inserimento dati sul Responsabile Tecnico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B334EA3-875D-C0A0-54EE-F1AEB946C873}"/>
              </a:ext>
            </a:extLst>
          </p:cNvPr>
          <p:cNvSpPr txBox="1"/>
          <p:nvPr/>
        </p:nvSpPr>
        <p:spPr>
          <a:xfrm>
            <a:off x="4123517" y="3807682"/>
            <a:ext cx="22816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Nome: _____________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128D341-8C22-EA38-7522-141F6AFCD111}"/>
              </a:ext>
            </a:extLst>
          </p:cNvPr>
          <p:cNvSpPr txBox="1"/>
          <p:nvPr/>
        </p:nvSpPr>
        <p:spPr>
          <a:xfrm>
            <a:off x="6749137" y="3770671"/>
            <a:ext cx="22816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Cognome: _____________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7C5BF8FF-A81B-CBE7-352F-7CD574B66149}"/>
              </a:ext>
            </a:extLst>
          </p:cNvPr>
          <p:cNvSpPr txBox="1"/>
          <p:nvPr/>
        </p:nvSpPr>
        <p:spPr>
          <a:xfrm>
            <a:off x="4123516" y="4079751"/>
            <a:ext cx="22816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C.F.: _____________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A9037A1F-3A7B-F92C-2A21-52742D7252B5}"/>
              </a:ext>
            </a:extLst>
          </p:cNvPr>
          <p:cNvSpPr txBox="1"/>
          <p:nvPr/>
        </p:nvSpPr>
        <p:spPr>
          <a:xfrm>
            <a:off x="6749135" y="4093953"/>
            <a:ext cx="22816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Anno di nascita.: _____________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41E4DA34-52CA-D42C-EE4A-CD549E2348B6}"/>
              </a:ext>
            </a:extLst>
          </p:cNvPr>
          <p:cNvSpPr txBox="1"/>
          <p:nvPr/>
        </p:nvSpPr>
        <p:spPr>
          <a:xfrm>
            <a:off x="4123516" y="4340174"/>
            <a:ext cx="22816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Luogo di nascita : _____________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587DC2F6-59A6-0882-77D8-35FF8AE86343}"/>
              </a:ext>
            </a:extLst>
          </p:cNvPr>
          <p:cNvSpPr txBox="1"/>
          <p:nvPr/>
        </p:nvSpPr>
        <p:spPr>
          <a:xfrm>
            <a:off x="6749135" y="4392313"/>
            <a:ext cx="2525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Ambito di competenza: ____________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D886B0D3-D7F9-11A9-E66B-1AC0D14CADA3}"/>
              </a:ext>
            </a:extLst>
          </p:cNvPr>
          <p:cNvSpPr txBox="1"/>
          <p:nvPr/>
        </p:nvSpPr>
        <p:spPr>
          <a:xfrm>
            <a:off x="4123516" y="4592080"/>
            <a:ext cx="2638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Università di appartenenza: _____________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BD3C80A1-364B-7736-D044-AA02F4BBDAEA}"/>
              </a:ext>
            </a:extLst>
          </p:cNvPr>
          <p:cNvSpPr txBox="1"/>
          <p:nvPr/>
        </p:nvSpPr>
        <p:spPr>
          <a:xfrm>
            <a:off x="6749135" y="4626159"/>
            <a:ext cx="2638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Dipartimento: _____________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9C8A304F-76A7-9DA1-66BC-268877835B44}"/>
              </a:ext>
            </a:extLst>
          </p:cNvPr>
          <p:cNvSpPr txBox="1"/>
          <p:nvPr/>
        </p:nvSpPr>
        <p:spPr>
          <a:xfrm>
            <a:off x="4123516" y="4890440"/>
            <a:ext cx="2638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Riferimenti iscrizione all’Albo dei certificatori: _____________</a:t>
            </a: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61F53506-29B1-D195-3DC2-85AE05471EA3}"/>
              </a:ext>
            </a:extLst>
          </p:cNvPr>
          <p:cNvSpPr txBox="1"/>
          <p:nvPr/>
        </p:nvSpPr>
        <p:spPr>
          <a:xfrm>
            <a:off x="6749135" y="4904239"/>
            <a:ext cx="2638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CV: upload</a:t>
            </a: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45ACAB27-69BF-211F-8270-765091251D10}"/>
              </a:ext>
            </a:extLst>
          </p:cNvPr>
          <p:cNvSpPr txBox="1"/>
          <p:nvPr/>
        </p:nvSpPr>
        <p:spPr>
          <a:xfrm>
            <a:off x="4032076" y="3461320"/>
            <a:ext cx="141078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Sezione Anagrafica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D254871-D18A-1F8F-A7BF-2D9B69847215}"/>
              </a:ext>
            </a:extLst>
          </p:cNvPr>
          <p:cNvSpPr txBox="1"/>
          <p:nvPr/>
        </p:nvSpPr>
        <p:spPr>
          <a:xfrm>
            <a:off x="8643263" y="5408650"/>
            <a:ext cx="474612" cy="230832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bg1"/>
                </a:solidFill>
              </a:rPr>
              <a:t>Salva</a:t>
            </a:r>
            <a:endParaRPr lang="it-IT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022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9636"/>
          </a:xfrm>
        </p:spPr>
        <p:txBody>
          <a:bodyPr>
            <a:normAutofit fontScale="90000"/>
          </a:bodyPr>
          <a:lstStyle/>
          <a:p>
            <a:r>
              <a:rPr lang="it-IT" sz="4000" dirty="0"/>
              <a:t>Maschera inserimento «Responsabile Tecnico»</a:t>
            </a:r>
            <a:br>
              <a:rPr lang="it-IT" sz="4000" dirty="0"/>
            </a:br>
            <a:endParaRPr lang="it-IT" sz="4000" dirty="0"/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C2843DD7-9FA1-CB39-CB8B-9A300E670F48}"/>
              </a:ext>
            </a:extLst>
          </p:cNvPr>
          <p:cNvSpPr/>
          <p:nvPr/>
        </p:nvSpPr>
        <p:spPr>
          <a:xfrm>
            <a:off x="552992" y="1210491"/>
            <a:ext cx="11151328" cy="530161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1B33D12D-E6B3-BAB5-D529-115AA888EBA8}"/>
              </a:ext>
            </a:extLst>
          </p:cNvPr>
          <p:cNvSpPr txBox="1"/>
          <p:nvPr/>
        </p:nvSpPr>
        <p:spPr>
          <a:xfrm>
            <a:off x="1027605" y="1857871"/>
            <a:ext cx="1863632" cy="24622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c) Elenco «Responsabili Tecnici»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3A98BA1F-C0AB-B2DE-A7BB-B2BC3E4B6111}"/>
              </a:ext>
            </a:extLst>
          </p:cNvPr>
          <p:cNvSpPr txBox="1"/>
          <p:nvPr/>
        </p:nvSpPr>
        <p:spPr>
          <a:xfrm>
            <a:off x="3161213" y="1835279"/>
            <a:ext cx="1576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Nome e Cognome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Nome e Cognome 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Nome e Cognome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…..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B99DA83-883F-834E-BA3D-3344BFD81D4E}"/>
              </a:ext>
            </a:extLst>
          </p:cNvPr>
          <p:cNvSpPr txBox="1"/>
          <p:nvPr/>
        </p:nvSpPr>
        <p:spPr>
          <a:xfrm>
            <a:off x="1027605" y="2754174"/>
            <a:ext cx="1254034" cy="246221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</a:rPr>
              <a:t>d)  Area Progetti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6B5862FF-7932-B7CA-6D8D-6CDD3B518132}"/>
              </a:ext>
            </a:extLst>
          </p:cNvPr>
          <p:cNvSpPr txBox="1"/>
          <p:nvPr/>
        </p:nvSpPr>
        <p:spPr>
          <a:xfrm>
            <a:off x="4005944" y="2445919"/>
            <a:ext cx="592182" cy="230832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Inserisci</a:t>
            </a:r>
            <a:endParaRPr lang="it-IT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0E944187-9046-E8C5-957C-3ACA5CAE237C}"/>
              </a:ext>
            </a:extLst>
          </p:cNvPr>
          <p:cNvCxnSpPr>
            <a:cxnSpLocks/>
          </p:cNvCxnSpPr>
          <p:nvPr/>
        </p:nvCxnSpPr>
        <p:spPr>
          <a:xfrm>
            <a:off x="1619794" y="3100251"/>
            <a:ext cx="0" cy="227076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6E16E1BD-16BF-BA84-A7FE-466BF9B7C9D8}"/>
              </a:ext>
            </a:extLst>
          </p:cNvPr>
          <p:cNvCxnSpPr>
            <a:cxnSpLocks/>
          </p:cNvCxnSpPr>
          <p:nvPr/>
        </p:nvCxnSpPr>
        <p:spPr>
          <a:xfrm>
            <a:off x="1619794" y="3341913"/>
            <a:ext cx="827315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6FA58737-A6DD-51EF-C234-7DD92B77F39C}"/>
              </a:ext>
            </a:extLst>
          </p:cNvPr>
          <p:cNvCxnSpPr>
            <a:cxnSpLocks/>
          </p:cNvCxnSpPr>
          <p:nvPr/>
        </p:nvCxnSpPr>
        <p:spPr>
          <a:xfrm>
            <a:off x="1619794" y="5371013"/>
            <a:ext cx="827315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DB3BD0A-F61C-3F76-A7AE-8D19F8C6AB4C}"/>
              </a:ext>
            </a:extLst>
          </p:cNvPr>
          <p:cNvSpPr txBox="1"/>
          <p:nvPr/>
        </p:nvSpPr>
        <p:spPr>
          <a:xfrm>
            <a:off x="2686597" y="3221771"/>
            <a:ext cx="6727369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Tabella «Progetti certificati» &amp; «in corso di certificazione» da parte dei Responsabili Tecnici dell’</a:t>
            </a:r>
            <a:r>
              <a:rPr lang="it-IT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Univ</a:t>
            </a:r>
            <a:r>
              <a:rPr lang="it-IT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Di riferimento</a:t>
            </a:r>
          </a:p>
        </p:txBody>
      </p:sp>
      <p:graphicFrame>
        <p:nvGraphicFramePr>
          <p:cNvPr id="20" name="Tabella 19">
            <a:extLst>
              <a:ext uri="{FF2B5EF4-FFF2-40B4-BE49-F238E27FC236}">
                <a16:creationId xmlns:a16="http://schemas.microsoft.com/office/drawing/2014/main" id="{FE5DADA2-BA70-3221-A75B-668644CCB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416184"/>
              </p:ext>
            </p:extLst>
          </p:nvPr>
        </p:nvGraphicFramePr>
        <p:xfrm>
          <a:off x="2686597" y="3604214"/>
          <a:ext cx="8127999" cy="1281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111">
                  <a:extLst>
                    <a:ext uri="{9D8B030D-6E8A-4147-A177-3AD203B41FA5}">
                      <a16:colId xmlns:a16="http://schemas.microsoft.com/office/drawing/2014/main" val="2620324599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978190916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156370398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1430573193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995681485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1238025908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4133906053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327746300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4091285614"/>
                    </a:ext>
                  </a:extLst>
                </a:gridCol>
              </a:tblGrid>
              <a:tr h="579978">
                <a:tc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solidFill>
                            <a:schemeClr val="bg1"/>
                          </a:solidFill>
                        </a:rPr>
                        <a:t>Impresa richiedente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solidFill>
                            <a:schemeClr val="bg1"/>
                          </a:solidFill>
                        </a:rPr>
                        <a:t>Denominazione Progetto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solidFill>
                            <a:schemeClr val="bg1"/>
                          </a:solidFill>
                        </a:rPr>
                        <a:t>Responsabile Tecnico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solidFill>
                            <a:schemeClr val="bg1"/>
                          </a:solidFill>
                        </a:rPr>
                        <a:t>Ambito di competenza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</a:rPr>
                        <a:t>Data Richiesta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solidFill>
                            <a:schemeClr val="bg1"/>
                          </a:solidFill>
                        </a:rPr>
                        <a:t>Modulo di richiesta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solidFill>
                            <a:schemeClr val="bg1"/>
                          </a:solidFill>
                        </a:rPr>
                        <a:t>Data Rilascio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solidFill>
                            <a:schemeClr val="bg1"/>
                          </a:solidFill>
                        </a:rPr>
                        <a:t>Stato lavori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solidFill>
                            <a:schemeClr val="bg1"/>
                          </a:solidFill>
                        </a:rPr>
                        <a:t>Visualizza Pratica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49900"/>
                  </a:ext>
                </a:extLst>
              </a:tr>
              <a:tr h="392022">
                <a:tc>
                  <a:txBody>
                    <a:bodyPr/>
                    <a:lstStyle/>
                    <a:p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Impresa che ha richiesto la certificazione </a:t>
                      </a:r>
                    </a:p>
                    <a:p>
                      <a:r>
                        <a:rPr lang="it-IT" sz="10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1000" dirty="0"/>
                        <a:t> </a:t>
                      </a:r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al profilo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Nome del progetto </a:t>
                      </a:r>
                    </a:p>
                    <a:p>
                      <a:r>
                        <a:rPr lang="it-IT" sz="10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ai documenti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Nome e Cognome</a:t>
                      </a:r>
                    </a:p>
                    <a:p>
                      <a:r>
                        <a:rPr lang="it-IT" sz="10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al Profilo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Ambito selezionato in fase di upload doc.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Data (inserita nel </a:t>
                      </a:r>
                      <a:r>
                        <a:rPr lang="it-IT" sz="10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form</a:t>
                      </a:r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di accettazione della pratica)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endParaRPr lang="it-IT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endParaRPr lang="it-IT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endParaRPr lang="it-IT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Data (da sottoscrizione del file finale)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In corso di lavorazione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Certificata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della pratica di certificazione inviata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129313"/>
                  </a:ext>
                </a:extLst>
              </a:tr>
            </a:tbl>
          </a:graphicData>
        </a:graphic>
      </p:graphicFrame>
      <p:pic>
        <p:nvPicPr>
          <p:cNvPr id="23" name="Immagine 22" descr="Immagine che contiene simbolo, Elementi grafici, Carattere, schermata&#10;&#10;Descrizione generata automaticamente">
            <a:extLst>
              <a:ext uri="{FF2B5EF4-FFF2-40B4-BE49-F238E27FC236}">
                <a16:creationId xmlns:a16="http://schemas.microsoft.com/office/drawing/2014/main" id="{0BC34B06-BF79-3533-0C6F-5EEBF91A2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953" y="4321052"/>
            <a:ext cx="322217" cy="32221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CDBA7A8C-A0CF-C488-63D6-76FA8C5B3A80}"/>
              </a:ext>
            </a:extLst>
          </p:cNvPr>
          <p:cNvSpPr txBox="1"/>
          <p:nvPr/>
        </p:nvSpPr>
        <p:spPr>
          <a:xfrm>
            <a:off x="2625638" y="5181920"/>
            <a:ext cx="2329540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Richieste «Nuove certificazioni»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8819FE15-E106-57B4-0912-9AF0A3D79F84}"/>
              </a:ext>
            </a:extLst>
          </p:cNvPr>
          <p:cNvSpPr/>
          <p:nvPr/>
        </p:nvSpPr>
        <p:spPr>
          <a:xfrm>
            <a:off x="2616929" y="5512526"/>
            <a:ext cx="4933402" cy="879565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31FCEE5D-9081-9668-CF0B-A68C17553E08}"/>
              </a:ext>
            </a:extLst>
          </p:cNvPr>
          <p:cNvSpPr txBox="1"/>
          <p:nvPr/>
        </p:nvSpPr>
        <p:spPr>
          <a:xfrm>
            <a:off x="2891237" y="5608320"/>
            <a:ext cx="2821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it-IT" sz="1000" b="1" dirty="0"/>
              <a:t>Notifica</a:t>
            </a:r>
            <a:r>
              <a:rPr lang="it-IT" sz="1000" dirty="0"/>
              <a:t>: Nuova richiesta di certificazione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4B02EC10-1297-A552-EBDA-3D9D8A6D1442}"/>
              </a:ext>
            </a:extLst>
          </p:cNvPr>
          <p:cNvSpPr txBox="1"/>
          <p:nvPr/>
        </p:nvSpPr>
        <p:spPr>
          <a:xfrm>
            <a:off x="2995741" y="5802552"/>
            <a:ext cx="28215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accent5"/>
                </a:solidFill>
              </a:rPr>
              <a:t> </a:t>
            </a:r>
            <a:r>
              <a:rPr lang="it-IT" sz="1000" u="sng" dirty="0">
                <a:solidFill>
                  <a:schemeClr val="accent5"/>
                </a:solidFill>
              </a:rPr>
              <a:t>Abstract;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u="sng" dirty="0">
                <a:solidFill>
                  <a:schemeClr val="accent5"/>
                </a:solidFill>
              </a:rPr>
              <a:t> Download Doc.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u="sng" dirty="0">
                <a:solidFill>
                  <a:schemeClr val="accent5"/>
                </a:solidFill>
              </a:rPr>
              <a:t>Ambito di competenza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38EEE7CC-2A0A-0BE5-C30F-3CBAF43B26E7}"/>
              </a:ext>
            </a:extLst>
          </p:cNvPr>
          <p:cNvSpPr txBox="1"/>
          <p:nvPr/>
        </p:nvSpPr>
        <p:spPr>
          <a:xfrm>
            <a:off x="5921831" y="6079551"/>
            <a:ext cx="1367245" cy="230832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bg1"/>
                </a:solidFill>
              </a:rPr>
              <a:t>Assegna al Resp. Tecnico</a:t>
            </a: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CD8E4929-0441-DC01-6140-DB2643A91B78}"/>
              </a:ext>
            </a:extLst>
          </p:cNvPr>
          <p:cNvCxnSpPr>
            <a:cxnSpLocks/>
          </p:cNvCxnSpPr>
          <p:nvPr/>
        </p:nvCxnSpPr>
        <p:spPr>
          <a:xfrm flipV="1">
            <a:off x="7654834" y="4711337"/>
            <a:ext cx="0" cy="470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B3360746-4C4E-0185-BC4F-6C64DC613783}"/>
              </a:ext>
            </a:extLst>
          </p:cNvPr>
          <p:cNvCxnSpPr/>
          <p:nvPr/>
        </p:nvCxnSpPr>
        <p:spPr>
          <a:xfrm>
            <a:off x="7659188" y="5181920"/>
            <a:ext cx="12670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31FD7B4-8AFB-A41D-535F-548CA1649ADF}"/>
              </a:ext>
            </a:extLst>
          </p:cNvPr>
          <p:cNvSpPr txBox="1"/>
          <p:nvPr/>
        </p:nvSpPr>
        <p:spPr>
          <a:xfrm>
            <a:off x="8956763" y="5017722"/>
            <a:ext cx="2133600" cy="78483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E’ il modulo ministeriale obbligatorio (da inviare al Ministero) per l’accesso alla procedura di certificazione del credito. A seguito dell’invio al Ministero, viene caricato anche sul Portale </a:t>
            </a:r>
            <a:r>
              <a:rPr lang="it-IT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Cosef</a:t>
            </a:r>
            <a:endParaRPr lang="it-IT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265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4737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1"/>
            <a:r>
              <a:rPr lang="it-IT" sz="3600" dirty="0">
                <a:latin typeface="+mn-lt"/>
              </a:rPr>
              <a:t>Definizione del flusso logico: Utente Università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254DB2-DE2E-DDAC-AE5F-1853B7C3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664"/>
            <a:ext cx="10515600" cy="4792300"/>
          </a:xfrm>
        </p:spPr>
        <p:txBody>
          <a:bodyPr>
            <a:normAutofit/>
          </a:bodyPr>
          <a:lstStyle/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L’utente Università effettua la registrazione sul portale attraverso la maschera di inserimento dati;</a:t>
            </a:r>
          </a:p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L’accesso all’area riservata per l’inserimento dati è effettuata dall’</a:t>
            </a:r>
            <a:r>
              <a:rPr lang="it-IT" sz="1100" dirty="0" err="1"/>
              <a:t>Univ</a:t>
            </a:r>
            <a:r>
              <a:rPr lang="it-IT" sz="1100" dirty="0"/>
              <a:t>. ma può accedervi anche il Soggetto Gestore della Piattaforma (</a:t>
            </a:r>
            <a:r>
              <a:rPr lang="it-IT" sz="1100" dirty="0" err="1"/>
              <a:t>Cosef</a:t>
            </a:r>
            <a:r>
              <a:rPr lang="it-IT" sz="1100" dirty="0"/>
              <a:t>) (per eventuale assistenza o risoluzione problematiche);</a:t>
            </a:r>
          </a:p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L’utente Università nomina un «Referente R&amp;S» (o più referenti) che gestisce la pagina, supervisiona i progetti, adempie agli impegni amministrativi associati alla certificazione;</a:t>
            </a:r>
          </a:p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L’utente Università inserisce i singoli «Responsabili tecnici» a seguito della loro iscrizione all’Albo dei Certificatori del Ministero;</a:t>
            </a:r>
          </a:p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Dall’ «Area Progetti» l’utente </a:t>
            </a:r>
            <a:r>
              <a:rPr lang="it-IT" sz="1100" dirty="0" err="1"/>
              <a:t>Univ</a:t>
            </a:r>
            <a:r>
              <a:rPr lang="it-IT" sz="1100" dirty="0"/>
              <a:t>. può accedere a:</a:t>
            </a:r>
          </a:p>
          <a:p>
            <a:pPr marL="357188" lvl="1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it-IT" sz="1100" dirty="0"/>
              <a:t>Tabella «Progetti certificati» e «in corso di certificazione»;</a:t>
            </a:r>
          </a:p>
          <a:p>
            <a:pPr marL="357188" lvl="1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it-IT" sz="1100" dirty="0"/>
              <a:t>Area dedicata alle «Nuove richieste di certificazione».</a:t>
            </a:r>
          </a:p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Il Gestore della Piattaforma (</a:t>
            </a:r>
            <a:r>
              <a:rPr lang="it-IT" sz="1100" dirty="0" err="1"/>
              <a:t>Cosef</a:t>
            </a:r>
            <a:r>
              <a:rPr lang="it-IT" sz="1100" dirty="0"/>
              <a:t>) invia una «nuova richiesta di certificazione» all’</a:t>
            </a:r>
            <a:r>
              <a:rPr lang="it-IT" sz="1100" dirty="0" err="1"/>
              <a:t>Univ</a:t>
            </a:r>
            <a:r>
              <a:rPr lang="it-IT" sz="1100" dirty="0"/>
              <a:t>. e, tramite l’apposita area, il Referente R&amp;S può visualizzare la notifica ed è abilitato a:</a:t>
            </a:r>
          </a:p>
          <a:p>
            <a:pPr marL="357188" lvl="1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it-IT" sz="1100" dirty="0"/>
              <a:t>Vedere l’Abstract del progetto;</a:t>
            </a:r>
          </a:p>
          <a:p>
            <a:pPr marL="357188" lvl="1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it-IT" sz="1100" dirty="0"/>
              <a:t>Vedere l’ambito di appartenenza indicato dall’impresa richiedente in fase di upload documentale;</a:t>
            </a:r>
          </a:p>
          <a:p>
            <a:pPr marL="357188" lvl="1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it-IT" sz="1100" dirty="0"/>
              <a:t>Visualizzare la documentazione caricata relativa al progetto;</a:t>
            </a:r>
          </a:p>
          <a:p>
            <a:pPr marL="357188" lvl="1" indent="-1714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it-IT" sz="1100" dirty="0"/>
              <a:t>Assegnare il progetto al «Responsabile tecnico» di competenza.</a:t>
            </a:r>
          </a:p>
        </p:txBody>
      </p:sp>
    </p:spTree>
    <p:extLst>
      <p:ext uri="{BB962C8B-B14F-4D97-AF65-F5344CB8AC3E}">
        <p14:creationId xmlns:p14="http://schemas.microsoft.com/office/powerpoint/2010/main" val="2456432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9636"/>
          </a:xfrm>
        </p:spPr>
        <p:txBody>
          <a:bodyPr>
            <a:normAutofit fontScale="90000"/>
          </a:bodyPr>
          <a:lstStyle/>
          <a:p>
            <a:r>
              <a:rPr lang="it-IT" sz="4000" dirty="0"/>
              <a:t>2° Livello: Utente «Resp. Tecnico» – inserimento dati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C2843DD7-9FA1-CB39-CB8B-9A300E670F48}"/>
              </a:ext>
            </a:extLst>
          </p:cNvPr>
          <p:cNvSpPr/>
          <p:nvPr/>
        </p:nvSpPr>
        <p:spPr>
          <a:xfrm>
            <a:off x="552992" y="1326029"/>
            <a:ext cx="11151328" cy="5186081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1A285C-277C-3760-7EFE-CB2C7C6B9C75}"/>
              </a:ext>
            </a:extLst>
          </p:cNvPr>
          <p:cNvSpPr txBox="1"/>
          <p:nvPr/>
        </p:nvSpPr>
        <p:spPr>
          <a:xfrm>
            <a:off x="1114690" y="1707531"/>
            <a:ext cx="141078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a) Sezione Anagrafica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509A16-55B9-3908-C9C3-FC334B393EBB}"/>
              </a:ext>
            </a:extLst>
          </p:cNvPr>
          <p:cNvSpPr txBox="1"/>
          <p:nvPr/>
        </p:nvSpPr>
        <p:spPr>
          <a:xfrm>
            <a:off x="3315275" y="1707531"/>
            <a:ext cx="4087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Già inserita dall’Utente Università (visualizzazione delle info inserite)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971F424-08D0-3E68-9270-256696FC82C7}"/>
              </a:ext>
            </a:extLst>
          </p:cNvPr>
          <p:cNvSpPr txBox="1"/>
          <p:nvPr/>
        </p:nvSpPr>
        <p:spPr>
          <a:xfrm>
            <a:off x="1105981" y="2295493"/>
            <a:ext cx="141078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b) Area Progetti</a:t>
            </a: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94824048-639E-07C5-1FB3-1945189F32F6}"/>
              </a:ext>
            </a:extLst>
          </p:cNvPr>
          <p:cNvCxnSpPr>
            <a:cxnSpLocks/>
          </p:cNvCxnSpPr>
          <p:nvPr/>
        </p:nvCxnSpPr>
        <p:spPr>
          <a:xfrm>
            <a:off x="2542896" y="1837505"/>
            <a:ext cx="7228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C110175-B9D9-EDBE-B76B-EF57A62F12FF}"/>
              </a:ext>
            </a:extLst>
          </p:cNvPr>
          <p:cNvSpPr txBox="1"/>
          <p:nvPr/>
        </p:nvSpPr>
        <p:spPr>
          <a:xfrm>
            <a:off x="1867983" y="2718644"/>
            <a:ext cx="2838993" cy="24622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chemeClr val="bg1"/>
                </a:solidFill>
              </a:rPr>
              <a:t>b1) Dashboard attività di certificazione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46E2A566-7EF2-03E6-4BBA-653A3BDAC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192339"/>
              </p:ext>
            </p:extLst>
          </p:nvPr>
        </p:nvGraphicFramePr>
        <p:xfrm>
          <a:off x="1175657" y="3092039"/>
          <a:ext cx="9622974" cy="1306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2872">
                  <a:extLst>
                    <a:ext uri="{9D8B030D-6E8A-4147-A177-3AD203B41FA5}">
                      <a16:colId xmlns:a16="http://schemas.microsoft.com/office/drawing/2014/main" val="2620324599"/>
                    </a:ext>
                  </a:extLst>
                </a:gridCol>
                <a:gridCol w="1202872">
                  <a:extLst>
                    <a:ext uri="{9D8B030D-6E8A-4147-A177-3AD203B41FA5}">
                      <a16:colId xmlns:a16="http://schemas.microsoft.com/office/drawing/2014/main" val="978190916"/>
                    </a:ext>
                  </a:extLst>
                </a:gridCol>
                <a:gridCol w="1202872">
                  <a:extLst>
                    <a:ext uri="{9D8B030D-6E8A-4147-A177-3AD203B41FA5}">
                      <a16:colId xmlns:a16="http://schemas.microsoft.com/office/drawing/2014/main" val="1430573193"/>
                    </a:ext>
                  </a:extLst>
                </a:gridCol>
                <a:gridCol w="1202872">
                  <a:extLst>
                    <a:ext uri="{9D8B030D-6E8A-4147-A177-3AD203B41FA5}">
                      <a16:colId xmlns:a16="http://schemas.microsoft.com/office/drawing/2014/main" val="995681485"/>
                    </a:ext>
                  </a:extLst>
                </a:gridCol>
                <a:gridCol w="1075506">
                  <a:extLst>
                    <a:ext uri="{9D8B030D-6E8A-4147-A177-3AD203B41FA5}">
                      <a16:colId xmlns:a16="http://schemas.microsoft.com/office/drawing/2014/main" val="1238025908"/>
                    </a:ext>
                  </a:extLst>
                </a:gridCol>
                <a:gridCol w="1105989">
                  <a:extLst>
                    <a:ext uri="{9D8B030D-6E8A-4147-A177-3AD203B41FA5}">
                      <a16:colId xmlns:a16="http://schemas.microsoft.com/office/drawing/2014/main" val="4133906053"/>
                    </a:ext>
                  </a:extLst>
                </a:gridCol>
                <a:gridCol w="1184366">
                  <a:extLst>
                    <a:ext uri="{9D8B030D-6E8A-4147-A177-3AD203B41FA5}">
                      <a16:colId xmlns:a16="http://schemas.microsoft.com/office/drawing/2014/main" val="3277463000"/>
                    </a:ext>
                  </a:extLst>
                </a:gridCol>
                <a:gridCol w="1445625">
                  <a:extLst>
                    <a:ext uri="{9D8B030D-6E8A-4147-A177-3AD203B41FA5}">
                      <a16:colId xmlns:a16="http://schemas.microsoft.com/office/drawing/2014/main" val="4091285614"/>
                    </a:ext>
                  </a:extLst>
                </a:gridCol>
              </a:tblGrid>
              <a:tr h="529117"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Impresa richiedente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Denominazione Progetto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Ambito di competenza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Data Richiesta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Modulo di richiesta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Data Rilascio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Stato lavori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Accedi alla Procedura di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49900"/>
                  </a:ext>
                </a:extLst>
              </a:tr>
              <a:tr h="583948"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Impresa che ha richiesto la certificazione </a:t>
                      </a:r>
                    </a:p>
                    <a:p>
                      <a:pPr algn="ctr"/>
                      <a:r>
                        <a:rPr lang="it-IT" sz="9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900" dirty="0"/>
                        <a:t> </a:t>
                      </a:r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al profilo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Nome del progetto </a:t>
                      </a:r>
                    </a:p>
                    <a:p>
                      <a:pPr algn="ctr"/>
                      <a:r>
                        <a:rPr lang="it-IT" sz="9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ai documenti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Ambito selezionato in fase di upload doc.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Data (inserita nel </a:t>
                      </a:r>
                      <a:r>
                        <a:rPr lang="it-IT" sz="9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form</a:t>
                      </a:r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di accettazione della pratica)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it-IT" sz="9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it-IT" sz="9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it-IT" sz="9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Data (da sottoscrizione del file finale)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In corso di lavorazione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Certificata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alla sezione dedicata alla «Procedura di certificazione» per riprendere e concludere l’attività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129313"/>
                  </a:ext>
                </a:extLst>
              </a:tr>
            </a:tbl>
          </a:graphicData>
        </a:graphic>
      </p:graphicFrame>
      <p:pic>
        <p:nvPicPr>
          <p:cNvPr id="12" name="Immagine 11">
            <a:extLst>
              <a:ext uri="{FF2B5EF4-FFF2-40B4-BE49-F238E27FC236}">
                <a16:creationId xmlns:a16="http://schemas.microsoft.com/office/drawing/2014/main" id="{9D6BBC30-E858-E038-13E8-CE96A54D2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496" y="3802048"/>
            <a:ext cx="323116" cy="323116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B15BE5C-3FCB-F13F-24B6-1447C42F48F4}"/>
              </a:ext>
            </a:extLst>
          </p:cNvPr>
          <p:cNvSpPr txBox="1"/>
          <p:nvPr/>
        </p:nvSpPr>
        <p:spPr>
          <a:xfrm>
            <a:off x="1811375" y="4643719"/>
            <a:ext cx="2838993" cy="24622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chemeClr val="bg1"/>
                </a:solidFill>
              </a:rPr>
              <a:t>b2) Nuove richieste di Certificazione</a:t>
            </a:r>
          </a:p>
        </p:txBody>
      </p:sp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7BE487B3-10D5-8729-FAD0-A82A2A31A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466531"/>
              </p:ext>
            </p:extLst>
          </p:nvPr>
        </p:nvGraphicFramePr>
        <p:xfrm>
          <a:off x="1175656" y="4975768"/>
          <a:ext cx="7698376" cy="1169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1725">
                  <a:extLst>
                    <a:ext uri="{9D8B030D-6E8A-4147-A177-3AD203B41FA5}">
                      <a16:colId xmlns:a16="http://schemas.microsoft.com/office/drawing/2014/main" val="2620324599"/>
                    </a:ext>
                  </a:extLst>
                </a:gridCol>
                <a:gridCol w="1271725">
                  <a:extLst>
                    <a:ext uri="{9D8B030D-6E8A-4147-A177-3AD203B41FA5}">
                      <a16:colId xmlns:a16="http://schemas.microsoft.com/office/drawing/2014/main" val="344838941"/>
                    </a:ext>
                  </a:extLst>
                </a:gridCol>
                <a:gridCol w="1271725">
                  <a:extLst>
                    <a:ext uri="{9D8B030D-6E8A-4147-A177-3AD203B41FA5}">
                      <a16:colId xmlns:a16="http://schemas.microsoft.com/office/drawing/2014/main" val="978190916"/>
                    </a:ext>
                  </a:extLst>
                </a:gridCol>
                <a:gridCol w="1271725">
                  <a:extLst>
                    <a:ext uri="{9D8B030D-6E8A-4147-A177-3AD203B41FA5}">
                      <a16:colId xmlns:a16="http://schemas.microsoft.com/office/drawing/2014/main" val="1430573193"/>
                    </a:ext>
                  </a:extLst>
                </a:gridCol>
                <a:gridCol w="1339751">
                  <a:extLst>
                    <a:ext uri="{9D8B030D-6E8A-4147-A177-3AD203B41FA5}">
                      <a16:colId xmlns:a16="http://schemas.microsoft.com/office/drawing/2014/main" val="995681485"/>
                    </a:ext>
                  </a:extLst>
                </a:gridCol>
                <a:gridCol w="1271725">
                  <a:extLst>
                    <a:ext uri="{9D8B030D-6E8A-4147-A177-3AD203B41FA5}">
                      <a16:colId xmlns:a16="http://schemas.microsoft.com/office/drawing/2014/main" val="3277463000"/>
                    </a:ext>
                  </a:extLst>
                </a:gridCol>
              </a:tblGrid>
              <a:tr h="529117"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Nuove richieste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Impresa richiedente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Denominazione Progetto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Ambito di competenza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Visualizza documentazione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bg1"/>
                          </a:solidFill>
                        </a:rPr>
                        <a:t>Accettazione</a:t>
                      </a:r>
                    </a:p>
                  </a:txBody>
                  <a:tcPr anchor="ctr"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49900"/>
                  </a:ext>
                </a:extLst>
              </a:tr>
              <a:tr h="583948"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(Progressivo)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Impresa che ha richiesto la certificazione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  <a:r>
                        <a:rPr kumimoji="0" lang="it-IT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50000"/>
                              <a:lumOff val="50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profilo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Nome del progetto </a:t>
                      </a:r>
                    </a:p>
                    <a:p>
                      <a:pPr algn="ctr"/>
                      <a:r>
                        <a:rPr lang="it-IT" sz="9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ai documenti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Ambito selezionato in fase di upload doc.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per visualizzare / effettuare download dei doc. di progetto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it-IT" sz="9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129313"/>
                  </a:ext>
                </a:extLst>
              </a:tr>
            </a:tbl>
          </a:graphicData>
        </a:graphic>
      </p:graphicFrame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4B2632A7-D149-8056-7A02-9BC2E911B771}"/>
              </a:ext>
            </a:extLst>
          </p:cNvPr>
          <p:cNvSpPr txBox="1"/>
          <p:nvPr/>
        </p:nvSpPr>
        <p:spPr>
          <a:xfrm>
            <a:off x="7881257" y="5538648"/>
            <a:ext cx="661852" cy="21544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>
                <a:solidFill>
                  <a:schemeClr val="bg1"/>
                </a:solidFill>
              </a:rPr>
              <a:t>Accetta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FE9A67C4-4B4D-0144-1DE6-2EAD03557AC3}"/>
              </a:ext>
            </a:extLst>
          </p:cNvPr>
          <p:cNvSpPr txBox="1"/>
          <p:nvPr/>
        </p:nvSpPr>
        <p:spPr>
          <a:xfrm>
            <a:off x="7881257" y="5841806"/>
            <a:ext cx="661852" cy="21544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>
                <a:solidFill>
                  <a:schemeClr val="bg1"/>
                </a:solidFill>
              </a:rPr>
              <a:t>Declina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12B147AE-F4BE-6008-0665-13529766FBDA}"/>
              </a:ext>
            </a:extLst>
          </p:cNvPr>
          <p:cNvSpPr txBox="1"/>
          <p:nvPr/>
        </p:nvSpPr>
        <p:spPr>
          <a:xfrm>
            <a:off x="8012207" y="1456490"/>
            <a:ext cx="40870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Nome e Cognome Responsabile Tecnico</a:t>
            </a:r>
          </a:p>
        </p:txBody>
      </p:sp>
      <p:pic>
        <p:nvPicPr>
          <p:cNvPr id="50" name="Immagine 49">
            <a:extLst>
              <a:ext uri="{FF2B5EF4-FFF2-40B4-BE49-F238E27FC236}">
                <a16:creationId xmlns:a16="http://schemas.microsoft.com/office/drawing/2014/main" id="{F058CAD0-6C76-092A-AB46-2DE489FA8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140" y="1425663"/>
            <a:ext cx="219067" cy="21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03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6496"/>
          </a:xfrm>
        </p:spPr>
        <p:txBody>
          <a:bodyPr>
            <a:normAutofit fontScale="90000"/>
          </a:bodyPr>
          <a:lstStyle/>
          <a:p>
            <a:r>
              <a:rPr lang="it-IT" sz="4000" dirty="0"/>
              <a:t>2° Livello: Utente «Resp. Tecnico» – inserimento dati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C2843DD7-9FA1-CB39-CB8B-9A300E670F48}"/>
              </a:ext>
            </a:extLst>
          </p:cNvPr>
          <p:cNvSpPr/>
          <p:nvPr/>
        </p:nvSpPr>
        <p:spPr>
          <a:xfrm>
            <a:off x="552992" y="1028600"/>
            <a:ext cx="11151328" cy="582940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971F424-08D0-3E68-9270-256696FC82C7}"/>
              </a:ext>
            </a:extLst>
          </p:cNvPr>
          <p:cNvSpPr txBox="1"/>
          <p:nvPr/>
        </p:nvSpPr>
        <p:spPr>
          <a:xfrm>
            <a:off x="1132108" y="1102405"/>
            <a:ext cx="1410788" cy="24622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b) Area Progetti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C110175-B9D9-EDBE-B76B-EF57A62F12FF}"/>
              </a:ext>
            </a:extLst>
          </p:cNvPr>
          <p:cNvSpPr txBox="1"/>
          <p:nvPr/>
        </p:nvSpPr>
        <p:spPr>
          <a:xfrm>
            <a:off x="1894110" y="1525556"/>
            <a:ext cx="2838993" cy="24622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chemeClr val="bg1"/>
                </a:solidFill>
              </a:rPr>
              <a:t>b1) Dashboard attività di certificazione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46E2A566-7EF2-03E6-4BBA-653A3BDAC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342511"/>
              </p:ext>
            </p:extLst>
          </p:nvPr>
        </p:nvGraphicFramePr>
        <p:xfrm>
          <a:off x="1201784" y="1898951"/>
          <a:ext cx="9622974" cy="1113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2872">
                  <a:extLst>
                    <a:ext uri="{9D8B030D-6E8A-4147-A177-3AD203B41FA5}">
                      <a16:colId xmlns:a16="http://schemas.microsoft.com/office/drawing/2014/main" val="2620324599"/>
                    </a:ext>
                  </a:extLst>
                </a:gridCol>
                <a:gridCol w="1202872">
                  <a:extLst>
                    <a:ext uri="{9D8B030D-6E8A-4147-A177-3AD203B41FA5}">
                      <a16:colId xmlns:a16="http://schemas.microsoft.com/office/drawing/2014/main" val="978190916"/>
                    </a:ext>
                  </a:extLst>
                </a:gridCol>
                <a:gridCol w="1202872">
                  <a:extLst>
                    <a:ext uri="{9D8B030D-6E8A-4147-A177-3AD203B41FA5}">
                      <a16:colId xmlns:a16="http://schemas.microsoft.com/office/drawing/2014/main" val="1430573193"/>
                    </a:ext>
                  </a:extLst>
                </a:gridCol>
                <a:gridCol w="1202872">
                  <a:extLst>
                    <a:ext uri="{9D8B030D-6E8A-4147-A177-3AD203B41FA5}">
                      <a16:colId xmlns:a16="http://schemas.microsoft.com/office/drawing/2014/main" val="995681485"/>
                    </a:ext>
                  </a:extLst>
                </a:gridCol>
                <a:gridCol w="1075506">
                  <a:extLst>
                    <a:ext uri="{9D8B030D-6E8A-4147-A177-3AD203B41FA5}">
                      <a16:colId xmlns:a16="http://schemas.microsoft.com/office/drawing/2014/main" val="1238025908"/>
                    </a:ext>
                  </a:extLst>
                </a:gridCol>
                <a:gridCol w="1105989">
                  <a:extLst>
                    <a:ext uri="{9D8B030D-6E8A-4147-A177-3AD203B41FA5}">
                      <a16:colId xmlns:a16="http://schemas.microsoft.com/office/drawing/2014/main" val="4133906053"/>
                    </a:ext>
                  </a:extLst>
                </a:gridCol>
                <a:gridCol w="1184366">
                  <a:extLst>
                    <a:ext uri="{9D8B030D-6E8A-4147-A177-3AD203B41FA5}">
                      <a16:colId xmlns:a16="http://schemas.microsoft.com/office/drawing/2014/main" val="3277463000"/>
                    </a:ext>
                  </a:extLst>
                </a:gridCol>
                <a:gridCol w="1445625">
                  <a:extLst>
                    <a:ext uri="{9D8B030D-6E8A-4147-A177-3AD203B41FA5}">
                      <a16:colId xmlns:a16="http://schemas.microsoft.com/office/drawing/2014/main" val="4091285614"/>
                    </a:ext>
                  </a:extLst>
                </a:gridCol>
              </a:tblGrid>
              <a:tr h="529117"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bg1"/>
                          </a:solidFill>
                        </a:rPr>
                        <a:t>Impresa richiedente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bg1"/>
                          </a:solidFill>
                        </a:rPr>
                        <a:t>Denominazione Progetto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bg1"/>
                          </a:solidFill>
                        </a:rPr>
                        <a:t>Ambito di competenza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dirty="0">
                          <a:solidFill>
                            <a:schemeClr val="bg1"/>
                          </a:solidFill>
                        </a:rPr>
                        <a:t>Data Richiesta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bg1"/>
                          </a:solidFill>
                        </a:rPr>
                        <a:t>Modulo di richiesta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bg1"/>
                          </a:solidFill>
                        </a:rPr>
                        <a:t>Data Rilascio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bg1"/>
                          </a:solidFill>
                        </a:rPr>
                        <a:t>Stato lavori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bg1"/>
                          </a:solidFill>
                        </a:rPr>
                        <a:t>Accedi alla Procedura di certificazione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49900"/>
                  </a:ext>
                </a:extLst>
              </a:tr>
              <a:tr h="583948"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Impresa che ha richiesto la certificazione </a:t>
                      </a:r>
                    </a:p>
                    <a:p>
                      <a:pPr algn="ctr"/>
                      <a:r>
                        <a:rPr lang="it-IT" sz="8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800" dirty="0"/>
                        <a:t> </a:t>
                      </a:r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al profilo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Nome del progetto </a:t>
                      </a:r>
                    </a:p>
                    <a:p>
                      <a:pPr algn="ctr"/>
                      <a:r>
                        <a:rPr lang="it-IT" sz="8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ai documenti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Ambito selezionato in fase di upload doc.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Data (inserita nel </a:t>
                      </a:r>
                      <a:r>
                        <a:rPr lang="it-IT" sz="8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form</a:t>
                      </a:r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di accettazione della pratica)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it-IT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it-IT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endParaRPr lang="it-IT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Data (da sottoscrizione del file finale)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In corso di lavorazione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Certificata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u="sng" dirty="0">
                          <a:solidFill>
                            <a:schemeClr val="accent5"/>
                          </a:solidFill>
                        </a:rPr>
                        <a:t>Link</a:t>
                      </a:r>
                      <a:r>
                        <a:rPr lang="it-IT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alla sezione dedicata alla «Procedura di certificazione» per riprendere e concludere l’attività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129313"/>
                  </a:ext>
                </a:extLst>
              </a:tr>
            </a:tbl>
          </a:graphicData>
        </a:graphic>
      </p:graphicFrame>
      <p:pic>
        <p:nvPicPr>
          <p:cNvPr id="12" name="Immagine 11">
            <a:extLst>
              <a:ext uri="{FF2B5EF4-FFF2-40B4-BE49-F238E27FC236}">
                <a16:creationId xmlns:a16="http://schemas.microsoft.com/office/drawing/2014/main" id="{9D6BBC30-E858-E038-13E8-CE96A54D2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399" y="2494062"/>
            <a:ext cx="323116" cy="323116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AAFA83DA-DB00-4D42-1D48-A2DFDE68637B}"/>
              </a:ext>
            </a:extLst>
          </p:cNvPr>
          <p:cNvSpPr/>
          <p:nvPr/>
        </p:nvSpPr>
        <p:spPr>
          <a:xfrm>
            <a:off x="9178836" y="1654612"/>
            <a:ext cx="1785258" cy="159367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746D212F-6139-FBE8-D13A-020FCD80D65E}"/>
              </a:ext>
            </a:extLst>
          </p:cNvPr>
          <p:cNvCxnSpPr>
            <a:cxnSpLocks/>
          </p:cNvCxnSpPr>
          <p:nvPr/>
        </p:nvCxnSpPr>
        <p:spPr>
          <a:xfrm flipH="1">
            <a:off x="7776756" y="2957048"/>
            <a:ext cx="1584960" cy="24622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AA7B897D-386A-2DBB-7F0E-F283F0E75A6A}"/>
              </a:ext>
            </a:extLst>
          </p:cNvPr>
          <p:cNvSpPr/>
          <p:nvPr/>
        </p:nvSpPr>
        <p:spPr>
          <a:xfrm>
            <a:off x="1384663" y="3340621"/>
            <a:ext cx="9413967" cy="350867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6212043-17A0-B38E-0A0C-0FBF6143C07F}"/>
              </a:ext>
            </a:extLst>
          </p:cNvPr>
          <p:cNvSpPr txBox="1"/>
          <p:nvPr/>
        </p:nvSpPr>
        <p:spPr>
          <a:xfrm>
            <a:off x="4852856" y="3068131"/>
            <a:ext cx="283899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Maschera di «Procedura di certificazione» guidata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6AADDA9-EAC1-942C-7399-8D90C4DD4F3B}"/>
              </a:ext>
            </a:extLst>
          </p:cNvPr>
          <p:cNvSpPr txBox="1"/>
          <p:nvPr/>
        </p:nvSpPr>
        <p:spPr>
          <a:xfrm>
            <a:off x="1863631" y="3419517"/>
            <a:ext cx="1410788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Descrizione Progetto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0F386ED-5015-6A2E-A32D-AE984EE4DAB0}"/>
              </a:ext>
            </a:extLst>
          </p:cNvPr>
          <p:cNvSpPr txBox="1"/>
          <p:nvPr/>
        </p:nvSpPr>
        <p:spPr>
          <a:xfrm>
            <a:off x="1863630" y="4453303"/>
            <a:ext cx="6592397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Motivazioni tecniche sulla base delle quali viene attestata la sussistenza dei requisiti per l’ammissibilità al credito d’imposta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394CD84A-FE12-68EA-3893-615C310613D7}"/>
              </a:ext>
            </a:extLst>
          </p:cNvPr>
          <p:cNvSpPr txBox="1"/>
          <p:nvPr/>
        </p:nvSpPr>
        <p:spPr>
          <a:xfrm>
            <a:off x="1863631" y="5032497"/>
            <a:ext cx="6975574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 Informazioni </a:t>
            </a:r>
            <a:r>
              <a:rPr lang="it-IT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sulla capacità organizzativa e le competenze tecniche dell’impresa richiedente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027CB6F9-5D73-B25D-C482-E0AC4B472B35}"/>
              </a:ext>
            </a:extLst>
          </p:cNvPr>
          <p:cNvSpPr txBox="1"/>
          <p:nvPr/>
        </p:nvSpPr>
        <p:spPr>
          <a:xfrm>
            <a:off x="1859269" y="5858085"/>
            <a:ext cx="4539353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6. Dichiarazione del Soggetto certificatore di non versare in condizioni di conflitto di interesse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05E40100-DDA4-1B64-27B7-578F03604AD3}"/>
              </a:ext>
            </a:extLst>
          </p:cNvPr>
          <p:cNvSpPr txBox="1"/>
          <p:nvPr/>
        </p:nvSpPr>
        <p:spPr>
          <a:xfrm>
            <a:off x="1863630" y="5586252"/>
            <a:ext cx="2029105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 Completezza documentale 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5696DB0-015B-3F8D-850F-385E48A7D4E9}"/>
              </a:ext>
            </a:extLst>
          </p:cNvPr>
          <p:cNvSpPr txBox="1"/>
          <p:nvPr/>
        </p:nvSpPr>
        <p:spPr>
          <a:xfrm>
            <a:off x="3400695" y="3425119"/>
            <a:ext cx="5795571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D6FE6B43-BCFA-F71E-0462-32C4FC08A9DF}"/>
              </a:ext>
            </a:extLst>
          </p:cNvPr>
          <p:cNvSpPr txBox="1"/>
          <p:nvPr/>
        </p:nvSpPr>
        <p:spPr>
          <a:xfrm>
            <a:off x="1859270" y="3942948"/>
            <a:ext cx="1410788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a) Novità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67E20C58-977C-256A-C1E5-5C6E7869F609}"/>
              </a:ext>
            </a:extLst>
          </p:cNvPr>
          <p:cNvSpPr txBox="1"/>
          <p:nvPr/>
        </p:nvSpPr>
        <p:spPr>
          <a:xfrm>
            <a:off x="1863631" y="4134201"/>
            <a:ext cx="1410788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6BBD0EE-21BA-DAE1-C91E-81C1A6B998AC}"/>
              </a:ext>
            </a:extLst>
          </p:cNvPr>
          <p:cNvSpPr txBox="1"/>
          <p:nvPr/>
        </p:nvSpPr>
        <p:spPr>
          <a:xfrm>
            <a:off x="1863631" y="3726186"/>
            <a:ext cx="1410788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Requisiti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251C3EFB-9E88-A373-FE6F-0FE134F0BB3D}"/>
              </a:ext>
            </a:extLst>
          </p:cNvPr>
          <p:cNvSpPr txBox="1"/>
          <p:nvPr/>
        </p:nvSpPr>
        <p:spPr>
          <a:xfrm>
            <a:off x="3391974" y="3942948"/>
            <a:ext cx="1410788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b) Creatività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733DEAFF-772A-F1D3-7884-9DA9BB4EA551}"/>
              </a:ext>
            </a:extLst>
          </p:cNvPr>
          <p:cNvSpPr txBox="1"/>
          <p:nvPr/>
        </p:nvSpPr>
        <p:spPr>
          <a:xfrm>
            <a:off x="3396335" y="4134201"/>
            <a:ext cx="1410788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02EAB0E3-8C2B-25AE-44AD-B90219C326CD}"/>
              </a:ext>
            </a:extLst>
          </p:cNvPr>
          <p:cNvSpPr txBox="1"/>
          <p:nvPr/>
        </p:nvSpPr>
        <p:spPr>
          <a:xfrm>
            <a:off x="4920317" y="3960357"/>
            <a:ext cx="1410788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c) Incertezza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92C21E19-51F8-FE99-5D92-C2BC86470EBB}"/>
              </a:ext>
            </a:extLst>
          </p:cNvPr>
          <p:cNvSpPr txBox="1"/>
          <p:nvPr/>
        </p:nvSpPr>
        <p:spPr>
          <a:xfrm>
            <a:off x="4924678" y="4151610"/>
            <a:ext cx="1410788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FFF87EF0-6249-B71C-29E4-01797C7A2E56}"/>
              </a:ext>
            </a:extLst>
          </p:cNvPr>
          <p:cNvSpPr txBox="1"/>
          <p:nvPr/>
        </p:nvSpPr>
        <p:spPr>
          <a:xfrm>
            <a:off x="6439938" y="3960357"/>
            <a:ext cx="1410788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d) Sistematicità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FCF471A7-AD31-8465-474D-995BD127BBFE}"/>
              </a:ext>
            </a:extLst>
          </p:cNvPr>
          <p:cNvSpPr txBox="1"/>
          <p:nvPr/>
        </p:nvSpPr>
        <p:spPr>
          <a:xfrm>
            <a:off x="6444299" y="4151610"/>
            <a:ext cx="1410788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D6D07AE5-ACD1-7A72-6E8B-4C228C23D0DF}"/>
              </a:ext>
            </a:extLst>
          </p:cNvPr>
          <p:cNvSpPr txBox="1"/>
          <p:nvPr/>
        </p:nvSpPr>
        <p:spPr>
          <a:xfrm>
            <a:off x="7977003" y="3952453"/>
            <a:ext cx="1410788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e) Trasferibilità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CC72777E-C40D-22EF-F176-FC60688E074A}"/>
              </a:ext>
            </a:extLst>
          </p:cNvPr>
          <p:cNvSpPr txBox="1"/>
          <p:nvPr/>
        </p:nvSpPr>
        <p:spPr>
          <a:xfrm>
            <a:off x="7981364" y="4143706"/>
            <a:ext cx="1410788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4B0D06B0-B32D-B094-8426-DDF027F8E971}"/>
              </a:ext>
            </a:extLst>
          </p:cNvPr>
          <p:cNvSpPr txBox="1"/>
          <p:nvPr/>
        </p:nvSpPr>
        <p:spPr>
          <a:xfrm>
            <a:off x="1859270" y="4740298"/>
            <a:ext cx="7336996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C5DA762B-2B33-973B-4B5E-2C8240EFBFDD}"/>
              </a:ext>
            </a:extLst>
          </p:cNvPr>
          <p:cNvSpPr txBox="1"/>
          <p:nvPr/>
        </p:nvSpPr>
        <p:spPr>
          <a:xfrm>
            <a:off x="1859270" y="5311056"/>
            <a:ext cx="7336996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C833CB3-04CD-9A3B-6AB1-F4B20B2BC5D6}"/>
              </a:ext>
            </a:extLst>
          </p:cNvPr>
          <p:cNvSpPr txBox="1"/>
          <p:nvPr/>
        </p:nvSpPr>
        <p:spPr>
          <a:xfrm>
            <a:off x="3937168" y="5594028"/>
            <a:ext cx="5795571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2BDA1B4D-2D94-1177-AE15-E0634F806601}"/>
              </a:ext>
            </a:extLst>
          </p:cNvPr>
          <p:cNvSpPr txBox="1"/>
          <p:nvPr/>
        </p:nvSpPr>
        <p:spPr>
          <a:xfrm>
            <a:off x="1859269" y="6107743"/>
            <a:ext cx="5795571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CDF7F13C-EAFC-C490-448B-4503F68D39A5}"/>
              </a:ext>
            </a:extLst>
          </p:cNvPr>
          <p:cNvSpPr txBox="1"/>
          <p:nvPr/>
        </p:nvSpPr>
        <p:spPr>
          <a:xfrm>
            <a:off x="1867983" y="6381792"/>
            <a:ext cx="4539353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7. Ulteriori informazioni &amp; elementi descrittivi utili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66FC93CE-C6C5-82E4-33D6-DE57EAF39DE5}"/>
              </a:ext>
            </a:extLst>
          </p:cNvPr>
          <p:cNvSpPr txBox="1"/>
          <p:nvPr/>
        </p:nvSpPr>
        <p:spPr>
          <a:xfrm>
            <a:off x="1867983" y="6631450"/>
            <a:ext cx="5795571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8A893A5C-5985-A326-0A82-8A5BED3DEA7D}"/>
              </a:ext>
            </a:extLst>
          </p:cNvPr>
          <p:cNvSpPr txBox="1"/>
          <p:nvPr/>
        </p:nvSpPr>
        <p:spPr>
          <a:xfrm>
            <a:off x="8930645" y="6190620"/>
            <a:ext cx="661852" cy="33855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>
                <a:solidFill>
                  <a:schemeClr val="bg1"/>
                </a:solidFill>
              </a:rPr>
              <a:t>Download e firma</a:t>
            </a:r>
          </a:p>
        </p:txBody>
      </p: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8D5DF119-9D6C-6A5E-6111-FBBA7B9208B5}"/>
              </a:ext>
            </a:extLst>
          </p:cNvPr>
          <p:cNvCxnSpPr>
            <a:cxnSpLocks/>
          </p:cNvCxnSpPr>
          <p:nvPr/>
        </p:nvCxnSpPr>
        <p:spPr>
          <a:xfrm flipV="1">
            <a:off x="9622971" y="6088917"/>
            <a:ext cx="311326" cy="134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E59DF2B7-EBED-3EF9-CEA9-7B863D79930D}"/>
              </a:ext>
            </a:extLst>
          </p:cNvPr>
          <p:cNvSpPr txBox="1"/>
          <p:nvPr/>
        </p:nvSpPr>
        <p:spPr>
          <a:xfrm>
            <a:off x="9943011" y="5499303"/>
            <a:ext cx="1805741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Una volta compilati tutti i campi (ancora da definire) si genera un Documento PDF di Certificazione con layout standard (da definire) che il Resp. Tecnico può scaricare, firmare e ricaricare in Piattaforma per il rilascio del Doc. di certificazione</a:t>
            </a:r>
            <a:endParaRPr lang="it-IT" sz="900" dirty="0">
              <a:solidFill>
                <a:schemeClr val="accent5"/>
              </a:solidFill>
            </a:endParaRPr>
          </a:p>
        </p:txBody>
      </p:sp>
      <p:pic>
        <p:nvPicPr>
          <p:cNvPr id="1026" name="Picture 2" descr="Info-Point Icons - Free SVG &amp; PNG Info-Point Images - Noun Project">
            <a:extLst>
              <a:ext uri="{FF2B5EF4-FFF2-40B4-BE49-F238E27FC236}">
                <a16:creationId xmlns:a16="http://schemas.microsoft.com/office/drawing/2014/main" id="{7AEE913B-6D2C-CD45-4392-4B735B126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81" y="3726186"/>
            <a:ext cx="243833" cy="24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Info-Point Icons - Free SVG &amp; PNG Info-Point Images - Noun Project">
            <a:extLst>
              <a:ext uri="{FF2B5EF4-FFF2-40B4-BE49-F238E27FC236}">
                <a16:creationId xmlns:a16="http://schemas.microsoft.com/office/drawing/2014/main" id="{3C9B8C83-02D6-02DE-0FEA-975BAFAD0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81" y="4440302"/>
            <a:ext cx="243833" cy="24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Info-Point Icons - Free SVG &amp; PNG Info-Point Images - Noun Project">
            <a:extLst>
              <a:ext uri="{FF2B5EF4-FFF2-40B4-BE49-F238E27FC236}">
                <a16:creationId xmlns:a16="http://schemas.microsoft.com/office/drawing/2014/main" id="{3C925D05-EAB4-00C1-0CF9-E0D50433A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215" y="5032497"/>
            <a:ext cx="243833" cy="24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Info-Point Icons - Free SVG &amp; PNG Info-Point Images - Noun Project">
            <a:extLst>
              <a:ext uri="{FF2B5EF4-FFF2-40B4-BE49-F238E27FC236}">
                <a16:creationId xmlns:a16="http://schemas.microsoft.com/office/drawing/2014/main" id="{01E6776F-1A3A-7830-76BD-C23D72EEE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64" y="5587527"/>
            <a:ext cx="243833" cy="24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Info-Point Icons - Free SVG &amp; PNG Info-Point Images - Noun Project">
            <a:extLst>
              <a:ext uri="{FF2B5EF4-FFF2-40B4-BE49-F238E27FC236}">
                <a16:creationId xmlns:a16="http://schemas.microsoft.com/office/drawing/2014/main" id="{E99CD668-E132-71CA-B893-1D11D6358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64" y="5857629"/>
            <a:ext cx="243833" cy="24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Info-Point Icons - Free SVG &amp; PNG Info-Point Images - Noun Project">
            <a:extLst>
              <a:ext uri="{FF2B5EF4-FFF2-40B4-BE49-F238E27FC236}">
                <a16:creationId xmlns:a16="http://schemas.microsoft.com/office/drawing/2014/main" id="{BB8891CB-94F1-2E56-C604-59CBB3D72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64" y="6387617"/>
            <a:ext cx="243833" cy="24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Connettore 2 62">
            <a:extLst>
              <a:ext uri="{FF2B5EF4-FFF2-40B4-BE49-F238E27FC236}">
                <a16:creationId xmlns:a16="http://schemas.microsoft.com/office/drawing/2014/main" id="{DDD7A326-9959-5F7F-CF9B-D89AA78869A3}"/>
              </a:ext>
            </a:extLst>
          </p:cNvPr>
          <p:cNvCxnSpPr/>
          <p:nvPr/>
        </p:nvCxnSpPr>
        <p:spPr>
          <a:xfrm flipH="1">
            <a:off x="1132108" y="3848102"/>
            <a:ext cx="431107" cy="303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CasellaDiTesto 1023">
            <a:extLst>
              <a:ext uri="{FF2B5EF4-FFF2-40B4-BE49-F238E27FC236}">
                <a16:creationId xmlns:a16="http://schemas.microsoft.com/office/drawing/2014/main" id="{F8346719-A07E-3E58-0263-7619CF62782A}"/>
              </a:ext>
            </a:extLst>
          </p:cNvPr>
          <p:cNvSpPr txBox="1"/>
          <p:nvPr/>
        </p:nvSpPr>
        <p:spPr>
          <a:xfrm>
            <a:off x="45759" y="4192939"/>
            <a:ext cx="1410788" cy="106182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Il Resp. Tecnico potrà accedere ad una sezione «Informazioni e Documenti» in cui saranno presenti tutte le info per il supporto alla compilazione</a:t>
            </a:r>
          </a:p>
        </p:txBody>
      </p:sp>
    </p:spTree>
    <p:extLst>
      <p:ext uri="{BB962C8B-B14F-4D97-AF65-F5344CB8AC3E}">
        <p14:creationId xmlns:p14="http://schemas.microsoft.com/office/powerpoint/2010/main" val="1471794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70298-3F04-8BBD-B764-E1B7DDD81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4737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1"/>
            <a:r>
              <a:rPr lang="it-IT" sz="3600" dirty="0">
                <a:latin typeface="+mn-lt"/>
              </a:rPr>
              <a:t>Definizione del flusso logico: Utente Resp. tecnico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254DB2-DE2E-DDAC-AE5F-1853B7C3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664"/>
            <a:ext cx="10515600" cy="4792300"/>
          </a:xfrm>
        </p:spPr>
        <p:txBody>
          <a:bodyPr>
            <a:normAutofit/>
          </a:bodyPr>
          <a:lstStyle/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Il Responsabile Tecnico può accedere all’area personale a seguito dell’inserimento nell’ «Elenco dei Responsabili Tecnici» interno all’area riservata all’Università;</a:t>
            </a:r>
          </a:p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A seguito dell’inserimento dei dati del Resp. Tecnico nell’Elenco, si generano delle credenziali necessarie per l’accesso da parte del Resp. Tecnico all’interno della sua Area personale;</a:t>
            </a:r>
          </a:p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Il Resp. Tecnico potrà visualizzare la sua Dashboard Progetti al fine di visualizzare tutti i dati associati ai progetti certificati e in corso di certificazione;</a:t>
            </a:r>
          </a:p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Cliccando sul link per l’accesso alla «Procedura di certificazione», il Resp. Tecnico viene indirizzato all’interno della sezione in cui è presente la «Procedura guidata» per redigere il documento di certificazione: i campi nella pagina saranno gli stessi richiesti dalla normativa (che, ad oggi, non è ancora disponibile); riempiendo i campi presenti, il Resp. Tecnico consentirà alla Piattaforma di generare il documento finale di certificazione. </a:t>
            </a:r>
          </a:p>
          <a:p>
            <a:pPr marL="171450" lvl="1" indent="-171450" algn="just">
              <a:lnSpc>
                <a:spcPct val="150000"/>
              </a:lnSpc>
            </a:pPr>
            <a:r>
              <a:rPr lang="it-IT" sz="1100" dirty="0"/>
              <a:t>Documento di rilascio della Certificazione:</a:t>
            </a:r>
          </a:p>
          <a:p>
            <a:pPr marL="357188" lvl="1" algn="just">
              <a:lnSpc>
                <a:spcPct val="150000"/>
              </a:lnSpc>
              <a:buFont typeface="+mj-lt"/>
              <a:buAutoNum type="arabicPeriod"/>
            </a:pPr>
            <a:r>
              <a:rPr lang="it-IT" sz="1100" dirty="0"/>
              <a:t>I campi presenti all’interno della «Procedura di certificazione» fanno riferimento ad un documento predeterminato con layout standard (documento di rilascio certificazione). </a:t>
            </a:r>
          </a:p>
          <a:p>
            <a:pPr marL="357188" lvl="1" algn="just">
              <a:lnSpc>
                <a:spcPct val="150000"/>
              </a:lnSpc>
              <a:buFont typeface="+mj-lt"/>
              <a:buAutoNum type="arabicPeriod"/>
            </a:pPr>
            <a:r>
              <a:rPr lang="it-IT" sz="1100" dirty="0"/>
              <a:t>la compilazione dei suddetti campi, pertanto, consentirà di compilare in automatico il documento di certificazione. </a:t>
            </a:r>
          </a:p>
          <a:p>
            <a:pPr marL="357188" lvl="1" algn="just">
              <a:lnSpc>
                <a:spcPct val="150000"/>
              </a:lnSpc>
              <a:buFont typeface="+mj-lt"/>
              <a:buAutoNum type="arabicPeriod"/>
            </a:pPr>
            <a:r>
              <a:rPr lang="it-IT" sz="1100" dirty="0"/>
              <a:t>Al termine della procedura di compilazione, il Resp. Tecnico potrà effettuare il download del documento di certificazione, firmarlo e caricarlo su Piattaforma al fine di perfezionare il rilascio alla Società richiedente.</a:t>
            </a:r>
          </a:p>
        </p:txBody>
      </p:sp>
    </p:spTree>
    <p:extLst>
      <p:ext uri="{BB962C8B-B14F-4D97-AF65-F5344CB8AC3E}">
        <p14:creationId xmlns:p14="http://schemas.microsoft.com/office/powerpoint/2010/main" val="15908205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2328</Words>
  <Application>Microsoft Office PowerPoint</Application>
  <PresentationFormat>Widescreen</PresentationFormat>
  <Paragraphs>340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Times New Roman</vt:lpstr>
      <vt:lpstr>Wingdings</vt:lpstr>
      <vt:lpstr>Tema di Office</vt:lpstr>
      <vt:lpstr>Piattaforma certificazione</vt:lpstr>
      <vt:lpstr>Soggetti</vt:lpstr>
      <vt:lpstr>Obiettivi e Finalità</vt:lpstr>
      <vt:lpstr>Funzioni Piattaforma: sezione Imprese Beneficiarie</vt:lpstr>
      <vt:lpstr>Funzioni Piattaforma: sezione Imprese Beneficiarie</vt:lpstr>
      <vt:lpstr>Funzioni Piattaforma: sezione Imprese Beneficiarie</vt:lpstr>
      <vt:lpstr>Funzioni Piattaforma: sezione Certificatore</vt:lpstr>
      <vt:lpstr>Funzioni Piattaforma: sezione Soggetto Certificatore</vt:lpstr>
      <vt:lpstr>Wireframe Piattaforma: sezione «Certificatore»</vt:lpstr>
      <vt:lpstr>Definizione dei livelli</vt:lpstr>
      <vt:lpstr>1° Livello: Utente Università – inserimento dati</vt:lpstr>
      <vt:lpstr>1° Livello: Utente Università - output</vt:lpstr>
      <vt:lpstr>Maschera inserimento «Responsabile Tecnico» </vt:lpstr>
      <vt:lpstr>Maschera inserimento «Responsabile Tecnico» </vt:lpstr>
      <vt:lpstr>Definizione del flusso logico: Utente Università</vt:lpstr>
      <vt:lpstr>2° Livello: Utente «Resp. Tecnico» – inserimento dati</vt:lpstr>
      <vt:lpstr>2° Livello: Utente «Resp. Tecnico» – inserimento dati</vt:lpstr>
      <vt:lpstr>Definizione del flusso logico: Utente Resp. tecnico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40144</dc:creator>
  <cp:lastModifiedBy>40144</cp:lastModifiedBy>
  <cp:revision>46</cp:revision>
  <dcterms:created xsi:type="dcterms:W3CDTF">2023-10-18T07:37:09Z</dcterms:created>
  <dcterms:modified xsi:type="dcterms:W3CDTF">2023-11-16T15:25:25Z</dcterms:modified>
</cp:coreProperties>
</file>